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 id="2147483852" r:id="rId2"/>
  </p:sldMasterIdLst>
  <p:notesMasterIdLst>
    <p:notesMasterId r:id="rId36"/>
  </p:notesMasterIdLst>
  <p:handoutMasterIdLst>
    <p:handoutMasterId r:id="rId37"/>
  </p:handoutMasterIdLst>
  <p:sldIdLst>
    <p:sldId id="258" r:id="rId3"/>
    <p:sldId id="259" r:id="rId4"/>
    <p:sldId id="320" r:id="rId5"/>
    <p:sldId id="261" r:id="rId6"/>
    <p:sldId id="347" r:id="rId7"/>
    <p:sldId id="368" r:id="rId8"/>
    <p:sldId id="369" r:id="rId9"/>
    <p:sldId id="307" r:id="rId10"/>
    <p:sldId id="348" r:id="rId11"/>
    <p:sldId id="309" r:id="rId12"/>
    <p:sldId id="310" r:id="rId13"/>
    <p:sldId id="349" r:id="rId14"/>
    <p:sldId id="350" r:id="rId15"/>
    <p:sldId id="351" r:id="rId16"/>
    <p:sldId id="352" r:id="rId17"/>
    <p:sldId id="311" r:id="rId18"/>
    <p:sldId id="353" r:id="rId19"/>
    <p:sldId id="354" r:id="rId20"/>
    <p:sldId id="355" r:id="rId21"/>
    <p:sldId id="356" r:id="rId22"/>
    <p:sldId id="312" r:id="rId23"/>
    <p:sldId id="357" r:id="rId24"/>
    <p:sldId id="313" r:id="rId25"/>
    <p:sldId id="358" r:id="rId26"/>
    <p:sldId id="359" r:id="rId27"/>
    <p:sldId id="360" r:id="rId28"/>
    <p:sldId id="361" r:id="rId29"/>
    <p:sldId id="362" r:id="rId30"/>
    <p:sldId id="363" r:id="rId31"/>
    <p:sldId id="365" r:id="rId32"/>
    <p:sldId id="370" r:id="rId33"/>
    <p:sldId id="314" r:id="rId34"/>
    <p:sldId id="319" r:id="rId35"/>
  </p:sldIdLst>
  <p:sldSz cx="9144000" cy="6858000" type="screen4x3"/>
  <p:notesSz cx="6858000" cy="9144000"/>
  <p:custShowLst>
    <p:custShow name="Custom Show 1" id="0">
      <p:sldLst>
        <p:sld r:id="rId3"/>
        <p:sld r:id="rId35"/>
      </p:sldLst>
    </p:custShow>
  </p:custShow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clrMru>
    <a:srgbClr val="804EB2"/>
    <a:srgbClr val="00FF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86420" autoAdjust="0"/>
  </p:normalViewPr>
  <p:slideViewPr>
    <p:cSldViewPr>
      <p:cViewPr varScale="1">
        <p:scale>
          <a:sx n="64" d="100"/>
          <a:sy n="64" d="100"/>
        </p:scale>
        <p:origin x="-69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05A8255-0F82-42DB-B291-F28A30845043}" type="datetimeFigureOut">
              <a:rPr lang="en-US" smtClean="0"/>
              <a:pPr/>
              <a:t>17/09/2016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4839E5A-393D-4BE1-816F-940BA0F05D03}"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9694C65-202C-4D1E-B831-45235BF520CC}" type="datetimeFigureOut">
              <a:rPr lang="en-US" smtClean="0"/>
              <a:pPr/>
              <a:t>17/09/2016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8F27514-0828-44A1-833B-E2335F04B583}" type="slidenum">
              <a:rPr lang="en-US" smtClean="0"/>
              <a:pPr/>
              <a:t>‹#›</a:t>
            </a:fld>
            <a:endParaRPr lang="en-US"/>
          </a:p>
        </p:txBody>
      </p:sp>
    </p:spTree>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8F27514-0828-44A1-833B-E2335F04B583}"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E41F177D-D21D-4515-8286-306FF4784793}" type="datetime1">
              <a:rPr lang="en-US" smtClean="0"/>
              <a:pPr/>
              <a:t>17/09/2016</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08EDD6FF-34D1-4C92-9F4F-52169CA82F7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spd="slow">
    <p:newsflash/>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AA1997C-B6FD-4E6F-ABDB-8E630E3B9812}" type="datetime1">
              <a:rPr lang="en-US" smtClean="0"/>
              <a:pPr/>
              <a:t>17/09/2016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EDD6FF-34D1-4C92-9F4F-52169CA82F72}" type="slidenum">
              <a:rPr lang="en-US" smtClean="0"/>
              <a:pPr/>
              <a:t>‹#›</a:t>
            </a:fld>
            <a:endParaRPr lang="en-US"/>
          </a:p>
        </p:txBody>
      </p:sp>
    </p:spTree>
  </p:cSld>
  <p:clrMapOvr>
    <a:masterClrMapping/>
  </p:clrMapOvr>
  <p:transition spd="slow">
    <p:newsflash/>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ACB0514-68B2-42F1-8D6B-99579B14B83B}" type="datetime1">
              <a:rPr lang="en-US" smtClean="0"/>
              <a:pPr/>
              <a:t>17/09/2016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EDD6FF-34D1-4C92-9F4F-52169CA82F72}" type="slidenum">
              <a:rPr lang="en-US" smtClean="0"/>
              <a:pPr/>
              <a:t>‹#›</a:t>
            </a:fld>
            <a:endParaRPr lang="en-US"/>
          </a:p>
        </p:txBody>
      </p:sp>
    </p:spTree>
  </p:cSld>
  <p:clrMapOvr>
    <a:masterClrMapping/>
  </p:clrMapOvr>
  <p:transition spd="slow">
    <p:newsflash/>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E41F177D-D21D-4515-8286-306FF4784793}" type="datetime1">
              <a:rPr lang="en-US" smtClean="0"/>
              <a:pPr/>
              <a:t>17/09/2016</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11" name="Slide Number Placeholder 10"/>
          <p:cNvSpPr>
            <a:spLocks noGrp="1"/>
          </p:cNvSpPr>
          <p:nvPr>
            <p:ph type="sldNum" sz="quarter" idx="12"/>
          </p:nvPr>
        </p:nvSpPr>
        <p:spPr/>
        <p:txBody>
          <a:bodyPr/>
          <a:lstStyle>
            <a:extLst/>
          </a:lstStyle>
          <a:p>
            <a:fld id="{08EDD6FF-34D1-4C92-9F4F-52169CA82F72}" type="slidenum">
              <a:rPr lang="en-US" smtClean="0"/>
              <a:pPr/>
              <a:t>‹#›</a:t>
            </a:fld>
            <a:endParaRPr lang="en-US"/>
          </a:p>
        </p:txBody>
      </p:sp>
    </p:spTree>
  </p:cSld>
  <p:clrMapOvr>
    <a:masterClrMapping/>
  </p:clrMapOvr>
  <p:transition spd="slow">
    <p:newsflash/>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0264326-5724-446B-BCDC-74E14F28E5CC}" type="datetime1">
              <a:rPr lang="en-US" smtClean="0"/>
              <a:pPr/>
              <a:t>17/09/2016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8EDD6FF-34D1-4C92-9F4F-52169CA82F72}" type="slidenum">
              <a:rPr lang="en-US" smtClean="0"/>
              <a:pPr/>
              <a:t>‹#›</a:t>
            </a:fld>
            <a:endParaRPr lang="en-US"/>
          </a:p>
        </p:txBody>
      </p:sp>
    </p:spTree>
  </p:cSld>
  <p:clrMapOvr>
    <a:masterClrMapping/>
  </p:clrMapOvr>
  <p:transition spd="slow">
    <p:newsflash/>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73254F9E-F830-4460-805F-47344EA3AFD5}" type="datetime1">
              <a:rPr lang="en-US" smtClean="0"/>
              <a:pPr/>
              <a:t>17/09/2016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8EDD6FF-34D1-4C92-9F4F-52169CA82F72}" type="slidenum">
              <a:rPr lang="en-US" smtClean="0"/>
              <a:pPr/>
              <a:t>‹#›</a:t>
            </a:fld>
            <a:endParaRPr lang="en-US"/>
          </a:p>
        </p:txBody>
      </p:sp>
    </p:spTree>
  </p:cSld>
  <p:clrMapOvr>
    <a:masterClrMapping/>
  </p:clrMapOvr>
  <p:transition spd="slow">
    <p:newsflash/>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4FC60E5-23CD-4346-AEFC-94EA483D10B7}" type="datetime1">
              <a:rPr lang="en-US" smtClean="0"/>
              <a:pPr/>
              <a:t>17/09/2016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8EDD6FF-34D1-4C92-9F4F-52169CA82F72}" type="slidenum">
              <a:rPr lang="en-US" smtClean="0"/>
              <a:pPr/>
              <a:t>‹#›</a:t>
            </a:fld>
            <a:endParaRPr lang="en-US"/>
          </a:p>
        </p:txBody>
      </p:sp>
    </p:spTree>
  </p:cSld>
  <p:clrMapOvr>
    <a:masterClrMapping/>
  </p:clrMapOvr>
  <p:transition spd="slow">
    <p:newsflash/>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BCC203AD-EE67-47AB-9E23-7FEFF9A91F41}" type="datetime1">
              <a:rPr lang="en-US" smtClean="0"/>
              <a:pPr/>
              <a:t>17/09/2016</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08EDD6FF-34D1-4C92-9F4F-52169CA82F72}" type="slidenum">
              <a:rPr lang="en-US" smtClean="0"/>
              <a:pPr/>
              <a:t>‹#›</a:t>
            </a:fld>
            <a:endParaRPr lang="en-US"/>
          </a:p>
        </p:txBody>
      </p:sp>
    </p:spTree>
  </p:cSld>
  <p:clrMapOvr>
    <a:masterClrMapping/>
  </p:clrMapOvr>
  <p:transition spd="slow">
    <p:newsflash/>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CBA3D36E-5074-4776-8D0C-0E19AAE6C5DC}" type="datetime1">
              <a:rPr lang="en-US" smtClean="0"/>
              <a:pPr/>
              <a:t>17/09/2016</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08EDD6FF-34D1-4C92-9F4F-52169CA82F72}" type="slidenum">
              <a:rPr lang="en-US" smtClean="0"/>
              <a:pPr/>
              <a:t>‹#›</a:t>
            </a:fld>
            <a:endParaRPr lang="en-US"/>
          </a:p>
        </p:txBody>
      </p:sp>
    </p:spTree>
  </p:cSld>
  <p:clrMapOvr>
    <a:masterClrMapping/>
  </p:clrMapOvr>
  <p:transition spd="slow">
    <p:newsflash/>
  </p:transition>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AE45B285-B6AE-405E-8A79-773BA9D5C514}" type="datetime1">
              <a:rPr lang="en-US" smtClean="0"/>
              <a:pPr/>
              <a:t>17/09/2016</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08EDD6FF-34D1-4C92-9F4F-52169CA82F72}" type="slidenum">
              <a:rPr lang="en-US" smtClean="0"/>
              <a:pPr/>
              <a:t>‹#›</a:t>
            </a:fld>
            <a:endParaRPr lang="en-US"/>
          </a:p>
        </p:txBody>
      </p:sp>
    </p:spTree>
  </p:cSld>
  <p:clrMapOvr>
    <a:masterClrMapping/>
  </p:clrMapOvr>
  <p:transition spd="slow">
    <p:newsflash/>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CA05DB0-995B-4AF2-B445-A4EE8B1AE181}" type="datetime1">
              <a:rPr lang="en-US" smtClean="0"/>
              <a:pPr/>
              <a:t>17/09/2016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8EDD6FF-34D1-4C92-9F4F-52169CA82F72}" type="slidenum">
              <a:rPr lang="en-US" smtClean="0"/>
              <a:pPr/>
              <a:t>‹#›</a:t>
            </a:fld>
            <a:endParaRPr lang="en-US"/>
          </a:p>
        </p:txBody>
      </p:sp>
    </p:spTree>
  </p:cSld>
  <p:clrMapOvr>
    <a:masterClrMapping/>
  </p:clrMapOvr>
  <p:transition spd="slow">
    <p:newsflash/>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0264326-5724-446B-BCDC-74E14F28E5CC}" type="datetime1">
              <a:rPr lang="en-US" smtClean="0"/>
              <a:pPr/>
              <a:t>17/09/2016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EDD6FF-34D1-4C92-9F4F-52169CA82F72}" type="slidenum">
              <a:rPr lang="en-US" smtClean="0"/>
              <a:pPr/>
              <a:t>‹#›</a:t>
            </a:fld>
            <a:endParaRPr lang="en-US"/>
          </a:p>
        </p:txBody>
      </p:sp>
    </p:spTree>
  </p:cSld>
  <p:clrMapOvr>
    <a:masterClrMapping/>
  </p:clrMapOvr>
  <p:transition spd="slow">
    <p:newsflash/>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8E0746B-E323-48E0-8A2F-78C9EAC6E2EE}" type="datetime1">
              <a:rPr lang="en-US" smtClean="0"/>
              <a:pPr/>
              <a:t>17/09/2016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8EDD6FF-34D1-4C92-9F4F-52169CA82F72}" type="slidenum">
              <a:rPr lang="en-US" smtClean="0"/>
              <a:pPr/>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transition spd="slow">
    <p:newsflash/>
  </p:transition>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AA1997C-B6FD-4E6F-ABDB-8E630E3B9812}" type="datetime1">
              <a:rPr lang="en-US" smtClean="0"/>
              <a:pPr/>
              <a:t>17/09/2016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8EDD6FF-34D1-4C92-9F4F-52169CA82F72}" type="slidenum">
              <a:rPr lang="en-US" smtClean="0"/>
              <a:pPr/>
              <a:t>‹#›</a:t>
            </a:fld>
            <a:endParaRPr lang="en-US"/>
          </a:p>
        </p:txBody>
      </p:sp>
    </p:spTree>
  </p:cSld>
  <p:clrMapOvr>
    <a:masterClrMapping/>
  </p:clrMapOvr>
  <p:transition spd="slow">
    <p:newsflash/>
  </p:transition>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ACB0514-68B2-42F1-8D6B-99579B14B83B}" type="datetime1">
              <a:rPr lang="en-US" smtClean="0"/>
              <a:pPr/>
              <a:t>17/09/2016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8EDD6FF-34D1-4C92-9F4F-52169CA82F72}" type="slidenum">
              <a:rPr lang="en-US" smtClean="0"/>
              <a:pPr/>
              <a:t>‹#›</a:t>
            </a:fld>
            <a:endParaRPr lang="en-US"/>
          </a:p>
        </p:txBody>
      </p:sp>
    </p:spTree>
  </p:cSld>
  <p:clrMapOvr>
    <a:masterClrMapping/>
  </p:clrMapOvr>
  <p:transition spd="slow">
    <p:newsflash/>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3254F9E-F830-4460-805F-47344EA3AFD5}" type="datetime1">
              <a:rPr lang="en-US" smtClean="0"/>
              <a:pPr/>
              <a:t>17/09/2016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EDD6FF-34D1-4C92-9F4F-52169CA82F7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spd="slow">
    <p:newsflash/>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4FC60E5-23CD-4346-AEFC-94EA483D10B7}" type="datetime1">
              <a:rPr lang="en-US" smtClean="0"/>
              <a:pPr/>
              <a:t>17/09/2016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EDD6FF-34D1-4C92-9F4F-52169CA82F72}" type="slidenum">
              <a:rPr lang="en-US" smtClean="0"/>
              <a:pPr/>
              <a:t>‹#›</a:t>
            </a:fld>
            <a:endParaRPr lang="en-US"/>
          </a:p>
        </p:txBody>
      </p:sp>
    </p:spTree>
  </p:cSld>
  <p:clrMapOvr>
    <a:masterClrMapping/>
  </p:clrMapOvr>
  <p:transition spd="slow">
    <p:newsflash/>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CC203AD-EE67-47AB-9E23-7FEFF9A91F41}" type="datetime1">
              <a:rPr lang="en-US" smtClean="0"/>
              <a:pPr/>
              <a:t>17/09/2016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EDD6FF-34D1-4C92-9F4F-52169CA82F72}" type="slidenum">
              <a:rPr lang="en-US" smtClean="0"/>
              <a:pPr/>
              <a:t>‹#›</a:t>
            </a:fld>
            <a:endParaRPr lang="en-US"/>
          </a:p>
        </p:txBody>
      </p:sp>
    </p:spTree>
  </p:cSld>
  <p:clrMapOvr>
    <a:masterClrMapping/>
  </p:clrMapOvr>
  <p:transition spd="slow">
    <p:newsflash/>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BA3D36E-5074-4776-8D0C-0E19AAE6C5DC}" type="datetime1">
              <a:rPr lang="en-US" smtClean="0"/>
              <a:pPr/>
              <a:t>17/09/2016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EDD6FF-34D1-4C92-9F4F-52169CA82F72}" type="slidenum">
              <a:rPr lang="en-US" smtClean="0"/>
              <a:pPr/>
              <a:t>‹#›</a:t>
            </a:fld>
            <a:endParaRPr lang="en-US"/>
          </a:p>
        </p:txBody>
      </p:sp>
    </p:spTree>
  </p:cSld>
  <p:clrMapOvr>
    <a:masterClrMapping/>
  </p:clrMapOvr>
  <p:transition spd="slow">
    <p:newsflash/>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45B285-B6AE-405E-8A79-773BA9D5C514}" type="datetime1">
              <a:rPr lang="en-US" smtClean="0"/>
              <a:pPr/>
              <a:t>17/09/2016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EDD6FF-34D1-4C92-9F4F-52169CA82F72}" type="slidenum">
              <a:rPr lang="en-US" smtClean="0"/>
              <a:pPr/>
              <a:t>‹#›</a:t>
            </a:fld>
            <a:endParaRPr lang="en-US"/>
          </a:p>
        </p:txBody>
      </p:sp>
    </p:spTree>
  </p:cSld>
  <p:clrMapOvr>
    <a:masterClrMapping/>
  </p:clrMapOvr>
  <p:transition spd="slow">
    <p:newsflash/>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CA05DB0-995B-4AF2-B445-A4EE8B1AE181}" type="datetime1">
              <a:rPr lang="en-US" smtClean="0"/>
              <a:pPr/>
              <a:t>17/09/2016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EDD6FF-34D1-4C92-9F4F-52169CA82F72}" type="slidenum">
              <a:rPr lang="en-US" smtClean="0"/>
              <a:pPr/>
              <a:t>‹#›</a:t>
            </a:fld>
            <a:endParaRPr lang="en-US"/>
          </a:p>
        </p:txBody>
      </p:sp>
    </p:spTree>
  </p:cSld>
  <p:clrMapOvr>
    <a:masterClrMapping/>
  </p:clrMapOvr>
  <p:transition spd="slow">
    <p:newsflash/>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8E0746B-E323-48E0-8A2F-78C9EAC6E2EE}" type="datetime1">
              <a:rPr lang="en-US" smtClean="0"/>
              <a:pPr/>
              <a:t>17/09/2016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08EDD6FF-34D1-4C92-9F4F-52169CA82F72}"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spd="slow">
    <p:newsflash/>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44AFD84-C15D-49FA-89C3-A0FC9DE9ACE2}" type="datetime1">
              <a:rPr lang="en-US" smtClean="0"/>
              <a:pPr/>
              <a:t>17/09/2016</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8EDD6FF-34D1-4C92-9F4F-52169CA82F72}"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ransition spd="slow">
    <p:newsflash/>
  </p:transition>
  <p:timing>
    <p:tnLst>
      <p:par>
        <p:cTn id="1" dur="indefinite" restart="never" nodeType="tmRoot"/>
      </p:par>
    </p:tnLst>
  </p:timing>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544AFD84-C15D-49FA-89C3-A0FC9DE9ACE2}" type="datetime1">
              <a:rPr lang="en-US" smtClean="0"/>
              <a:pPr/>
              <a:t>17/09/2016</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08EDD6FF-34D1-4C92-9F4F-52169CA82F7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ransition spd="slow">
    <p:newsflash/>
  </p:transition>
  <p:timing>
    <p:tnLst>
      <p:par>
        <p:cTn id="1" dur="indefinite" restart="never" nodeType="tmRoot"/>
      </p:par>
    </p:tnLst>
  </p:timing>
  <p:hf hdr="0" ftr="0" dt="0"/>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1.xml"/><Relationship Id="rId1" Type="http://schemas.openxmlformats.org/officeDocument/2006/relationships/slideLayout" Target="../slideLayouts/slideLayout18.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5" name="il_fi" descr="http://www.fatimiyya.net/files/Bismillah3.gif"/>
          <p:cNvPicPr>
            <a:picLocks noChangeAspect="1" noChangeArrowheads="1"/>
          </p:cNvPicPr>
          <p:nvPr/>
        </p:nvPicPr>
        <p:blipFill>
          <a:blip r:embed="rId3" cstate="print">
            <a:duotone>
              <a:schemeClr val="accent3">
                <a:shade val="45000"/>
                <a:satMod val="135000"/>
              </a:schemeClr>
              <a:prstClr val="white"/>
            </a:duotone>
          </a:blip>
          <a:srcRect/>
          <a:stretch>
            <a:fillRect/>
          </a:stretch>
        </p:blipFill>
        <p:spPr bwMode="auto">
          <a:xfrm>
            <a:off x="3124200" y="457200"/>
            <a:ext cx="2743200" cy="54647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style>
          <a:lnRef idx="0">
            <a:scrgbClr r="0" g="0" b="0"/>
          </a:lnRef>
          <a:fillRef idx="1001">
            <a:schemeClr val="lt1"/>
          </a:fillRef>
          <a:effectRef idx="0">
            <a:scrgbClr r="0" g="0" b="0"/>
          </a:effectRef>
          <a:fontRef idx="major"/>
        </p:style>
      </p:pic>
      <p:sp>
        <p:nvSpPr>
          <p:cNvPr id="1027" name="Rectangle 3"/>
          <p:cNvSpPr>
            <a:spLocks noChangeArrowheads="1"/>
          </p:cNvSpPr>
          <p:nvPr/>
        </p:nvSpPr>
        <p:spPr bwMode="auto">
          <a:xfrm>
            <a:off x="533400" y="1143000"/>
            <a:ext cx="8153400" cy="338554"/>
          </a:xfrm>
          <a:prstGeom prst="rect">
            <a:avLst/>
          </a:prstGeom>
          <a:ln>
            <a:headEnd/>
            <a:tailEn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804EB2"/>
                </a:solidFill>
                <a:effectLst/>
                <a:latin typeface="Bookman Old Style" pitchFamily="18" charset="0"/>
                <a:ea typeface="Calibri" pitchFamily="34" charset="0"/>
                <a:cs typeface="Times New Roman" pitchFamily="18" charset="0"/>
              </a:rPr>
              <a:t>IN THE NAME OF ALLAH, THE MOST BENEFICENT, THE MOST MERCIFUL</a:t>
            </a:r>
            <a:endParaRPr kumimoji="0" lang="en-US" sz="1800" b="0" i="0" u="none" strike="noStrike" cap="none" normalizeH="0" baseline="0" dirty="0" smtClean="0">
              <a:ln>
                <a:noFill/>
              </a:ln>
              <a:solidFill>
                <a:srgbClr val="804EB2"/>
              </a:solidFill>
              <a:effectLst/>
              <a:latin typeface="Bookman Old Style" pitchFamily="18" charset="0"/>
            </a:endParaRPr>
          </a:p>
        </p:txBody>
      </p:sp>
      <p:sp>
        <p:nvSpPr>
          <p:cNvPr id="5" name="Rectangle 4"/>
          <p:cNvSpPr/>
          <p:nvPr/>
        </p:nvSpPr>
        <p:spPr>
          <a:xfrm>
            <a:off x="533400" y="3810000"/>
            <a:ext cx="8153400" cy="830997"/>
          </a:xfrm>
          <a:prstGeom prst="rect">
            <a:avLst/>
          </a:prstGeom>
        </p:spPr>
        <p:txBody>
          <a:bodyPr wrap="square">
            <a:spAutoFit/>
          </a:bodyPr>
          <a:lstStyle/>
          <a:p>
            <a:pPr lvl="0" algn="ctr" fontAlgn="base">
              <a:spcBef>
                <a:spcPct val="0"/>
              </a:spcBef>
              <a:spcAft>
                <a:spcPct val="0"/>
              </a:spcAft>
            </a:pPr>
            <a:r>
              <a:rPr lang="en-US" sz="2400" b="1" i="1" u="sng" dirty="0" smtClean="0">
                <a:solidFill>
                  <a:srgbClr val="7030A0"/>
                </a:solidFill>
                <a:latin typeface="Bookman Old Style" pitchFamily="18" charset="0"/>
                <a:ea typeface="Calibri" pitchFamily="34" charset="0"/>
                <a:cs typeface="Times New Roman" pitchFamily="18" charset="0"/>
              </a:rPr>
              <a:t>Paper </a:t>
            </a:r>
            <a:r>
              <a:rPr lang="en-US" sz="2400" b="1" u="sng" dirty="0" smtClean="0">
                <a:solidFill>
                  <a:srgbClr val="7030A0"/>
                </a:solidFill>
                <a:latin typeface="Bookman Old Style" pitchFamily="18" charset="0"/>
                <a:ea typeface="Calibri" pitchFamily="34" charset="0"/>
                <a:cs typeface="Times New Roman" pitchFamily="18" charset="0"/>
              </a:rPr>
              <a:t>Presentation</a:t>
            </a:r>
            <a:r>
              <a:rPr lang="en-US" sz="2400" b="1" dirty="0" smtClean="0">
                <a:solidFill>
                  <a:srgbClr val="FF0000"/>
                </a:solidFill>
                <a:latin typeface="Bookman Old Style" pitchFamily="18" charset="0"/>
                <a:ea typeface="Calibri" pitchFamily="34" charset="0"/>
                <a:cs typeface="Times New Roman" pitchFamily="18" charset="0"/>
              </a:rPr>
              <a:t> </a:t>
            </a:r>
          </a:p>
          <a:p>
            <a:pPr lvl="0" algn="ctr" fontAlgn="base">
              <a:spcBef>
                <a:spcPct val="0"/>
              </a:spcBef>
              <a:spcAft>
                <a:spcPct val="0"/>
              </a:spcAft>
            </a:pPr>
            <a:r>
              <a:rPr lang="en-US" sz="2400" b="1" dirty="0" smtClean="0">
                <a:solidFill>
                  <a:srgbClr val="FF0000"/>
                </a:solidFill>
                <a:latin typeface="Bookman Old Style" pitchFamily="18" charset="0"/>
                <a:ea typeface="Calibri" pitchFamily="34" charset="0"/>
                <a:cs typeface="Times New Roman" pitchFamily="18" charset="0"/>
              </a:rPr>
              <a:t>PSST </a:t>
            </a:r>
            <a:r>
              <a:rPr lang="en-US" sz="2400" b="1" i="1" dirty="0" smtClean="0">
                <a:solidFill>
                  <a:schemeClr val="accent6">
                    <a:lumMod val="75000"/>
                  </a:schemeClr>
                </a:solidFill>
                <a:latin typeface="Bookman Old Style" pitchFamily="18" charset="0"/>
                <a:ea typeface="Calibri" pitchFamily="34" charset="0"/>
                <a:cs typeface="Times New Roman" pitchFamily="18" charset="0"/>
              </a:rPr>
              <a:t>Annual Convention 2016</a:t>
            </a:r>
            <a:r>
              <a:rPr lang="en-US" sz="2400" b="1" dirty="0" smtClean="0">
                <a:solidFill>
                  <a:srgbClr val="FF0000"/>
                </a:solidFill>
                <a:latin typeface="Bookman Old Style" pitchFamily="18" charset="0"/>
                <a:ea typeface="Calibri" pitchFamily="34" charset="0"/>
                <a:cs typeface="Times New Roman" pitchFamily="18" charset="0"/>
              </a:rPr>
              <a:t> </a:t>
            </a:r>
            <a:endParaRPr lang="en-US" sz="2400" b="1" i="1" dirty="0" smtClean="0">
              <a:solidFill>
                <a:schemeClr val="accent6">
                  <a:lumMod val="75000"/>
                </a:schemeClr>
              </a:solidFill>
              <a:latin typeface="Bookman Old Style" pitchFamily="18" charset="0"/>
              <a:ea typeface="Calibri" pitchFamily="34" charset="0"/>
              <a:cs typeface="Times New Roman" pitchFamily="18" charset="0"/>
            </a:endParaRPr>
          </a:p>
        </p:txBody>
      </p:sp>
      <p:sp>
        <p:nvSpPr>
          <p:cNvPr id="7" name="TextBox 6"/>
          <p:cNvSpPr txBox="1"/>
          <p:nvPr/>
        </p:nvSpPr>
        <p:spPr>
          <a:xfrm>
            <a:off x="533400" y="4648200"/>
            <a:ext cx="5257800" cy="1661993"/>
          </a:xfrm>
          <a:prstGeom prst="rect">
            <a:avLst/>
          </a:prstGeom>
          <a:noFill/>
        </p:spPr>
        <p:txBody>
          <a:bodyPr wrap="square" rtlCol="0">
            <a:spAutoFit/>
          </a:bodyPr>
          <a:lstStyle/>
          <a:p>
            <a:r>
              <a:rPr lang="en-US" sz="1400" b="1" u="sng" dirty="0" smtClean="0">
                <a:solidFill>
                  <a:srgbClr val="0070C0"/>
                </a:solidFill>
                <a:latin typeface="Bookman Old Style" pitchFamily="18" charset="0"/>
              </a:rPr>
              <a:t>Presented By</a:t>
            </a:r>
          </a:p>
          <a:p>
            <a:r>
              <a:rPr lang="en-US" sz="1600" b="1" dirty="0" smtClean="0">
                <a:solidFill>
                  <a:srgbClr val="C00000"/>
                </a:solidFill>
                <a:latin typeface="Bookman Old Style" pitchFamily="18" charset="0"/>
              </a:rPr>
              <a:t>M. </a:t>
            </a:r>
            <a:r>
              <a:rPr lang="en-US" sz="1600" b="1" dirty="0" err="1" smtClean="0">
                <a:solidFill>
                  <a:srgbClr val="C00000"/>
                </a:solidFill>
                <a:latin typeface="Bookman Old Style" pitchFamily="18" charset="0"/>
              </a:rPr>
              <a:t>Tahir</a:t>
            </a:r>
            <a:r>
              <a:rPr lang="en-US" sz="1600" b="1" dirty="0" smtClean="0">
                <a:solidFill>
                  <a:srgbClr val="C00000"/>
                </a:solidFill>
                <a:latin typeface="Bookman Old Style" pitchFamily="18" charset="0"/>
              </a:rPr>
              <a:t> Javed </a:t>
            </a:r>
            <a:r>
              <a:rPr lang="en-US" sz="1600" b="1" dirty="0" err="1" smtClean="0">
                <a:solidFill>
                  <a:srgbClr val="C00000"/>
                </a:solidFill>
                <a:latin typeface="Bookman Old Style" pitchFamily="18" charset="0"/>
              </a:rPr>
              <a:t>Hashmi</a:t>
            </a:r>
            <a:r>
              <a:rPr lang="en-US" sz="1600" b="1" dirty="0" smtClean="0">
                <a:solidFill>
                  <a:srgbClr val="C00000"/>
                </a:solidFill>
                <a:latin typeface="Bookman Old Style" pitchFamily="18" charset="0"/>
              </a:rPr>
              <a:t> </a:t>
            </a:r>
            <a:endParaRPr lang="en-US" sz="1400" b="1" dirty="0" smtClean="0">
              <a:solidFill>
                <a:srgbClr val="C00000"/>
              </a:solidFill>
              <a:latin typeface="Bookman Old Style" pitchFamily="18" charset="0"/>
            </a:endParaRPr>
          </a:p>
          <a:p>
            <a:r>
              <a:rPr lang="en-US" sz="1200" b="1" dirty="0" err="1" smtClean="0">
                <a:solidFill>
                  <a:srgbClr val="00B050"/>
                </a:solidFill>
                <a:latin typeface="Bookman Old Style" pitchFamily="18" charset="0"/>
              </a:rPr>
              <a:t>M.Sc</a:t>
            </a:r>
            <a:r>
              <a:rPr lang="en-US" sz="1200" b="1" dirty="0" smtClean="0">
                <a:solidFill>
                  <a:srgbClr val="00B050"/>
                </a:solidFill>
                <a:latin typeface="Bookman Old Style" pitchFamily="18" charset="0"/>
              </a:rPr>
              <a:t> (Chemistry)</a:t>
            </a:r>
          </a:p>
          <a:p>
            <a:r>
              <a:rPr lang="en-US" sz="1200" b="1" dirty="0" smtClean="0">
                <a:solidFill>
                  <a:srgbClr val="7030A0"/>
                </a:solidFill>
                <a:latin typeface="Bookman Old Style" pitchFamily="18" charset="0"/>
              </a:rPr>
              <a:t>General Manager (Production)</a:t>
            </a:r>
          </a:p>
          <a:p>
            <a:r>
              <a:rPr lang="en-US" sz="1200" b="1" dirty="0" err="1" smtClean="0">
                <a:solidFill>
                  <a:srgbClr val="0070C0"/>
                </a:solidFill>
                <a:latin typeface="Bookman Old Style" pitchFamily="18" charset="0"/>
              </a:rPr>
              <a:t>Rasool</a:t>
            </a:r>
            <a:r>
              <a:rPr lang="en-US" sz="1200" b="1" dirty="0" smtClean="0">
                <a:solidFill>
                  <a:srgbClr val="0070C0"/>
                </a:solidFill>
                <a:latin typeface="Bookman Old Style" pitchFamily="18" charset="0"/>
              </a:rPr>
              <a:t> Nawaz Sugar Mills </a:t>
            </a:r>
            <a:r>
              <a:rPr lang="en-US" sz="1200" b="1" dirty="0" err="1" smtClean="0">
                <a:solidFill>
                  <a:srgbClr val="0070C0"/>
                </a:solidFill>
                <a:latin typeface="Bookman Old Style" pitchFamily="18" charset="0"/>
              </a:rPr>
              <a:t>Pvt</a:t>
            </a:r>
            <a:r>
              <a:rPr lang="en-US" sz="1200" b="1" dirty="0" smtClean="0">
                <a:solidFill>
                  <a:srgbClr val="0070C0"/>
                </a:solidFill>
                <a:latin typeface="Bookman Old Style" pitchFamily="18" charset="0"/>
              </a:rPr>
              <a:t> Ltd., </a:t>
            </a:r>
            <a:r>
              <a:rPr lang="en-US" sz="1200" b="1" dirty="0" smtClean="0">
                <a:solidFill>
                  <a:schemeClr val="accent6">
                    <a:lumMod val="75000"/>
                  </a:schemeClr>
                </a:solidFill>
                <a:latin typeface="Agency FB" pitchFamily="34" charset="0"/>
              </a:rPr>
              <a:t>(A Project of Gourmet Pakistan)</a:t>
            </a:r>
          </a:p>
          <a:p>
            <a:r>
              <a:rPr lang="en-US" sz="1200" b="1" dirty="0" err="1" smtClean="0">
                <a:solidFill>
                  <a:srgbClr val="0070C0"/>
                </a:solidFill>
                <a:latin typeface="Bookman Old Style" pitchFamily="18" charset="0"/>
              </a:rPr>
              <a:t>Gojra</a:t>
            </a:r>
            <a:r>
              <a:rPr lang="en-US" sz="1200" b="1" dirty="0" smtClean="0">
                <a:solidFill>
                  <a:srgbClr val="0070C0"/>
                </a:solidFill>
                <a:latin typeface="Bookman Old Style" pitchFamily="18" charset="0"/>
              </a:rPr>
              <a:t> Road </a:t>
            </a:r>
            <a:r>
              <a:rPr lang="en-US" sz="1200" b="1" dirty="0" err="1" smtClean="0">
                <a:solidFill>
                  <a:srgbClr val="0070C0"/>
                </a:solidFill>
                <a:latin typeface="Bookman Old Style" pitchFamily="18" charset="0"/>
              </a:rPr>
              <a:t>Samundri</a:t>
            </a:r>
            <a:r>
              <a:rPr lang="en-US" sz="1200" b="1" dirty="0" smtClean="0">
                <a:solidFill>
                  <a:srgbClr val="0070C0"/>
                </a:solidFill>
                <a:latin typeface="Bookman Old Style" pitchFamily="18" charset="0"/>
              </a:rPr>
              <a:t> – District: Faisalabad.</a:t>
            </a:r>
          </a:p>
          <a:p>
            <a:r>
              <a:rPr lang="en-US" sz="1200" b="1" dirty="0" smtClean="0">
                <a:solidFill>
                  <a:srgbClr val="0070C0"/>
                </a:solidFill>
                <a:latin typeface="Bookman Old Style" pitchFamily="18" charset="0"/>
              </a:rPr>
              <a:t>Cell: 0301-6753301</a:t>
            </a:r>
          </a:p>
          <a:p>
            <a:r>
              <a:rPr lang="en-US" sz="1200" b="1" dirty="0" smtClean="0">
                <a:solidFill>
                  <a:srgbClr val="0070C0"/>
                </a:solidFill>
                <a:latin typeface="Bookman Old Style" pitchFamily="18" charset="0"/>
              </a:rPr>
              <a:t>Email: tahirjavediqbal@gmail.com</a:t>
            </a:r>
            <a:endParaRPr lang="en-US" sz="1200" b="1" dirty="0">
              <a:solidFill>
                <a:srgbClr val="0070C0"/>
              </a:solidFill>
            </a:endParaRPr>
          </a:p>
        </p:txBody>
      </p:sp>
      <p:sp>
        <p:nvSpPr>
          <p:cNvPr id="9" name="Rectangle 8"/>
          <p:cNvSpPr/>
          <p:nvPr/>
        </p:nvSpPr>
        <p:spPr>
          <a:xfrm>
            <a:off x="990600" y="2590800"/>
            <a:ext cx="7086600" cy="769441"/>
          </a:xfrm>
          <a:prstGeom prst="rect">
            <a:avLst/>
          </a:prstGeom>
        </p:spPr>
        <p:txBody>
          <a:bodyPr wrap="square">
            <a:spAutoFit/>
          </a:bodyPr>
          <a:lstStyle/>
          <a:p>
            <a:pPr lvl="0" algn="ctr" fontAlgn="base">
              <a:spcBef>
                <a:spcPct val="0"/>
              </a:spcBef>
              <a:spcAft>
                <a:spcPct val="0"/>
              </a:spcAft>
            </a:pPr>
            <a:r>
              <a:rPr lang="en-US" sz="2400" b="1" dirty="0" smtClean="0">
                <a:solidFill>
                  <a:srgbClr val="00B050"/>
                </a:solidFill>
                <a:latin typeface="Bookman Old Style" pitchFamily="18" charset="0"/>
                <a:ea typeface="Calibri" pitchFamily="34" charset="0"/>
                <a:cs typeface="Times New Roman" pitchFamily="18" charset="0"/>
              </a:rPr>
              <a:t>RASOOL NAWAZ SUGAR MILLS PVT LTD.,</a:t>
            </a:r>
            <a:endParaRPr lang="en-US" b="1" dirty="0" smtClean="0">
              <a:solidFill>
                <a:srgbClr val="00B050"/>
              </a:solidFill>
              <a:latin typeface="Bookman Old Style" pitchFamily="18" charset="0"/>
              <a:ea typeface="Calibri" pitchFamily="34" charset="0"/>
              <a:cs typeface="Times New Roman" pitchFamily="18" charset="0"/>
            </a:endParaRPr>
          </a:p>
          <a:p>
            <a:pPr lvl="0" algn="ctr" fontAlgn="base">
              <a:spcBef>
                <a:spcPct val="0"/>
              </a:spcBef>
              <a:spcAft>
                <a:spcPct val="0"/>
              </a:spcAft>
            </a:pPr>
            <a:r>
              <a:rPr lang="en-US" sz="2000" b="1" i="1" dirty="0" smtClean="0">
                <a:solidFill>
                  <a:schemeClr val="accent6">
                    <a:lumMod val="75000"/>
                  </a:schemeClr>
                </a:solidFill>
                <a:latin typeface="Agency FB" pitchFamily="34" charset="0"/>
              </a:rPr>
              <a:t>(A Project of Gourmet Pakistan)</a:t>
            </a:r>
            <a:endParaRPr lang="en-US" sz="2000" b="1" i="1" dirty="0" smtClean="0">
              <a:solidFill>
                <a:schemeClr val="accent6">
                  <a:lumMod val="75000"/>
                </a:schemeClr>
              </a:solidFill>
              <a:latin typeface="Bookman Old Style" pitchFamily="18" charset="0"/>
              <a:ea typeface="Calibri" pitchFamily="34" charset="0"/>
              <a:cs typeface="Times New Roman" pitchFamily="18" charset="0"/>
            </a:endParaRPr>
          </a:p>
        </p:txBody>
      </p:sp>
      <p:sp>
        <p:nvSpPr>
          <p:cNvPr id="10" name="Slide Number Placeholder 9"/>
          <p:cNvSpPr>
            <a:spLocks noGrp="1"/>
          </p:cNvSpPr>
          <p:nvPr>
            <p:ph type="sldNum" sz="quarter" idx="12"/>
          </p:nvPr>
        </p:nvSpPr>
        <p:spPr/>
        <p:txBody>
          <a:bodyPr/>
          <a:lstStyle/>
          <a:p>
            <a:fld id="{08EDD6FF-34D1-4C92-9F4F-52169CA82F72}" type="slidenum">
              <a:rPr lang="en-US" smtClean="0"/>
              <a:pPr/>
              <a:t>1</a:t>
            </a:fld>
            <a:endParaRPr lang="en-US"/>
          </a:p>
        </p:txBody>
      </p:sp>
      <p:pic>
        <p:nvPicPr>
          <p:cNvPr id="11" name="Picture 10" descr="Image.JPG"/>
          <p:cNvPicPr>
            <a:picLocks noChangeAspect="1"/>
          </p:cNvPicPr>
          <p:nvPr/>
        </p:nvPicPr>
        <p:blipFill>
          <a:blip r:embed="rId4" cstate="print"/>
          <a:stretch>
            <a:fillRect/>
          </a:stretch>
        </p:blipFill>
        <p:spPr>
          <a:xfrm>
            <a:off x="3657600" y="1540085"/>
            <a:ext cx="1295400" cy="1050715"/>
          </a:xfrm>
          <a:prstGeom prst="rect">
            <a:avLst/>
          </a:prstGeom>
        </p:spPr>
      </p:pic>
    </p:spTree>
  </p:cSld>
  <p:clrMapOvr>
    <a:masterClrMapping/>
  </p:clrMapOvr>
  <p:transition spd="slow">
    <p:push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3" fill="hold" nodeType="afterEffect">
                                  <p:stCondLst>
                                    <p:cond delay="0"/>
                                  </p:stCondLst>
                                  <p:childTnLst>
                                    <p:set>
                                      <p:cBhvr>
                                        <p:cTn id="6" dur="1" fill="hold">
                                          <p:stCondLst>
                                            <p:cond delay="0"/>
                                          </p:stCondLst>
                                        </p:cTn>
                                        <p:tgtEl>
                                          <p:spTgt spid="1025"/>
                                        </p:tgtEl>
                                        <p:attrNameLst>
                                          <p:attrName>style.visibility</p:attrName>
                                        </p:attrNameLst>
                                      </p:cBhvr>
                                      <p:to>
                                        <p:strVal val="visible"/>
                                      </p:to>
                                    </p:set>
                                    <p:anim calcmode="lin" valueType="num">
                                      <p:cBhvr additive="base">
                                        <p:cTn id="7" dur="3000" fill="hold"/>
                                        <p:tgtEl>
                                          <p:spTgt spid="1025"/>
                                        </p:tgtEl>
                                        <p:attrNameLst>
                                          <p:attrName>ppt_x</p:attrName>
                                        </p:attrNameLst>
                                      </p:cBhvr>
                                      <p:tavLst>
                                        <p:tav tm="0">
                                          <p:val>
                                            <p:strVal val="1+#ppt_w/2"/>
                                          </p:val>
                                        </p:tav>
                                        <p:tav tm="100000">
                                          <p:val>
                                            <p:strVal val="#ppt_x"/>
                                          </p:val>
                                        </p:tav>
                                      </p:tavLst>
                                    </p:anim>
                                    <p:anim calcmode="lin" valueType="num">
                                      <p:cBhvr additive="base">
                                        <p:cTn id="8" dur="3000" fill="hold"/>
                                        <p:tgtEl>
                                          <p:spTgt spid="1025"/>
                                        </p:tgtEl>
                                        <p:attrNameLst>
                                          <p:attrName>ppt_y</p:attrName>
                                        </p:attrNameLst>
                                      </p:cBhvr>
                                      <p:tavLst>
                                        <p:tav tm="0">
                                          <p:val>
                                            <p:strVal val="0-#ppt_h/2"/>
                                          </p:val>
                                        </p:tav>
                                        <p:tav tm="100000">
                                          <p:val>
                                            <p:strVal val="#ppt_y"/>
                                          </p:val>
                                        </p:tav>
                                      </p:tavLst>
                                    </p:anim>
                                  </p:childTnLst>
                                </p:cTn>
                              </p:par>
                            </p:childTnLst>
                          </p:cTn>
                        </p:par>
                        <p:par>
                          <p:cTn id="9" fill="hold">
                            <p:stCondLst>
                              <p:cond delay="3000"/>
                            </p:stCondLst>
                            <p:childTnLst>
                              <p:par>
                                <p:cTn id="10" presetID="2" presetClass="entr" presetSubtype="2" fill="hold" grpId="0" nodeType="afterEffect">
                                  <p:stCondLst>
                                    <p:cond delay="0"/>
                                  </p:stCondLst>
                                  <p:childTnLst>
                                    <p:set>
                                      <p:cBhvr>
                                        <p:cTn id="11" dur="1" fill="hold">
                                          <p:stCondLst>
                                            <p:cond delay="0"/>
                                          </p:stCondLst>
                                        </p:cTn>
                                        <p:tgtEl>
                                          <p:spTgt spid="1027"/>
                                        </p:tgtEl>
                                        <p:attrNameLst>
                                          <p:attrName>style.visibility</p:attrName>
                                        </p:attrNameLst>
                                      </p:cBhvr>
                                      <p:to>
                                        <p:strVal val="visible"/>
                                      </p:to>
                                    </p:set>
                                    <p:anim calcmode="lin" valueType="num">
                                      <p:cBhvr additive="base">
                                        <p:cTn id="12" dur="2000" fill="hold"/>
                                        <p:tgtEl>
                                          <p:spTgt spid="1027"/>
                                        </p:tgtEl>
                                        <p:attrNameLst>
                                          <p:attrName>ppt_x</p:attrName>
                                        </p:attrNameLst>
                                      </p:cBhvr>
                                      <p:tavLst>
                                        <p:tav tm="0">
                                          <p:val>
                                            <p:strVal val="1+#ppt_w/2"/>
                                          </p:val>
                                        </p:tav>
                                        <p:tav tm="100000">
                                          <p:val>
                                            <p:strVal val="#ppt_x"/>
                                          </p:val>
                                        </p:tav>
                                      </p:tavLst>
                                    </p:anim>
                                    <p:anim calcmode="lin" valueType="num">
                                      <p:cBhvr additive="base">
                                        <p:cTn id="13" dur="2000" fill="hold"/>
                                        <p:tgtEl>
                                          <p:spTgt spid="1027"/>
                                        </p:tgtEl>
                                        <p:attrNameLst>
                                          <p:attrName>ppt_y</p:attrName>
                                        </p:attrNameLst>
                                      </p:cBhvr>
                                      <p:tavLst>
                                        <p:tav tm="0">
                                          <p:val>
                                            <p:strVal val="#ppt_y"/>
                                          </p:val>
                                        </p:tav>
                                        <p:tav tm="100000">
                                          <p:val>
                                            <p:strVal val="#ppt_y"/>
                                          </p:val>
                                        </p:tav>
                                      </p:tavLst>
                                    </p:anim>
                                  </p:childTnLst>
                                </p:cTn>
                              </p:par>
                            </p:childTnLst>
                          </p:cTn>
                        </p:par>
                        <p:par>
                          <p:cTn id="14" fill="hold">
                            <p:stCondLst>
                              <p:cond delay="5000"/>
                            </p:stCondLst>
                            <p:childTnLst>
                              <p:par>
                                <p:cTn id="15" presetID="2" presetClass="entr" presetSubtype="6" fill="hold" nodeType="afterEffect">
                                  <p:stCondLst>
                                    <p:cond delay="0"/>
                                  </p:stCondLst>
                                  <p:childTnLst>
                                    <p:set>
                                      <p:cBhvr>
                                        <p:cTn id="16" dur="1" fill="hold">
                                          <p:stCondLst>
                                            <p:cond delay="0"/>
                                          </p:stCondLst>
                                        </p:cTn>
                                        <p:tgtEl>
                                          <p:spTgt spid="11"/>
                                        </p:tgtEl>
                                        <p:attrNameLst>
                                          <p:attrName>style.visibility</p:attrName>
                                        </p:attrNameLst>
                                      </p:cBhvr>
                                      <p:to>
                                        <p:strVal val="visible"/>
                                      </p:to>
                                    </p:set>
                                    <p:anim calcmode="lin" valueType="num">
                                      <p:cBhvr additive="base">
                                        <p:cTn id="17" dur="3000" fill="hold"/>
                                        <p:tgtEl>
                                          <p:spTgt spid="11"/>
                                        </p:tgtEl>
                                        <p:attrNameLst>
                                          <p:attrName>ppt_x</p:attrName>
                                        </p:attrNameLst>
                                      </p:cBhvr>
                                      <p:tavLst>
                                        <p:tav tm="0">
                                          <p:val>
                                            <p:strVal val="1+#ppt_w/2"/>
                                          </p:val>
                                        </p:tav>
                                        <p:tav tm="100000">
                                          <p:val>
                                            <p:strVal val="#ppt_x"/>
                                          </p:val>
                                        </p:tav>
                                      </p:tavLst>
                                    </p:anim>
                                    <p:anim calcmode="lin" valueType="num">
                                      <p:cBhvr additive="base">
                                        <p:cTn id="18" dur="3000" fill="hold"/>
                                        <p:tgtEl>
                                          <p:spTgt spid="11"/>
                                        </p:tgtEl>
                                        <p:attrNameLst>
                                          <p:attrName>ppt_y</p:attrName>
                                        </p:attrNameLst>
                                      </p:cBhvr>
                                      <p:tavLst>
                                        <p:tav tm="0">
                                          <p:val>
                                            <p:strVal val="1+#ppt_h/2"/>
                                          </p:val>
                                        </p:tav>
                                        <p:tav tm="100000">
                                          <p:val>
                                            <p:strVal val="#ppt_y"/>
                                          </p:val>
                                        </p:tav>
                                      </p:tavLst>
                                    </p:anim>
                                  </p:childTnLst>
                                </p:cTn>
                              </p:par>
                            </p:childTnLst>
                          </p:cTn>
                        </p:par>
                        <p:par>
                          <p:cTn id="19" fill="hold">
                            <p:stCondLst>
                              <p:cond delay="8000"/>
                            </p:stCondLst>
                            <p:childTnLst>
                              <p:par>
                                <p:cTn id="20" presetID="26" presetClass="entr" presetSubtype="0" fill="hold" grpId="0" nodeType="after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ipe(down)">
                                      <p:cBhvr>
                                        <p:cTn id="22" dur="870">
                                          <p:stCondLst>
                                            <p:cond delay="0"/>
                                          </p:stCondLst>
                                        </p:cTn>
                                        <p:tgtEl>
                                          <p:spTgt spid="9"/>
                                        </p:tgtEl>
                                      </p:cBhvr>
                                    </p:animEffect>
                                    <p:anim calcmode="lin" valueType="num">
                                      <p:cBhvr>
                                        <p:cTn id="23" dur="2733"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24" dur="996"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25" dur="996" tmFilter="0, 0; 0.125,0.2665; 0.25,0.4; 0.375,0.465; 0.5,0.5;  0.625,0.535; 0.75,0.6; 0.875,0.7335; 1,1">
                                          <p:stCondLst>
                                            <p:cond delay="996"/>
                                          </p:stCondLst>
                                        </p:cTn>
                                        <p:tgtEl>
                                          <p:spTgt spid="9"/>
                                        </p:tgtEl>
                                        <p:attrNameLst>
                                          <p:attrName>ppt_y</p:attrName>
                                        </p:attrNameLst>
                                      </p:cBhvr>
                                      <p:tavLst>
                                        <p:tav tm="0" fmla="#ppt_y-sin(pi*$)/9">
                                          <p:val>
                                            <p:fltVal val="0"/>
                                          </p:val>
                                        </p:tav>
                                        <p:tav tm="100000">
                                          <p:val>
                                            <p:fltVal val="1"/>
                                          </p:val>
                                        </p:tav>
                                      </p:tavLst>
                                    </p:anim>
                                    <p:anim calcmode="lin" valueType="num">
                                      <p:cBhvr>
                                        <p:cTn id="26" dur="498" tmFilter="0, 0; 0.125,0.2665; 0.25,0.4; 0.375,0.465; 0.5,0.5;  0.625,0.535; 0.75,0.6; 0.875,0.7335; 1,1">
                                          <p:stCondLst>
                                            <p:cond delay="1986"/>
                                          </p:stCondLst>
                                        </p:cTn>
                                        <p:tgtEl>
                                          <p:spTgt spid="9"/>
                                        </p:tgtEl>
                                        <p:attrNameLst>
                                          <p:attrName>ppt_y</p:attrName>
                                        </p:attrNameLst>
                                      </p:cBhvr>
                                      <p:tavLst>
                                        <p:tav tm="0" fmla="#ppt_y-sin(pi*$)/27">
                                          <p:val>
                                            <p:fltVal val="0"/>
                                          </p:val>
                                        </p:tav>
                                        <p:tav tm="100000">
                                          <p:val>
                                            <p:fltVal val="1"/>
                                          </p:val>
                                        </p:tav>
                                      </p:tavLst>
                                    </p:anim>
                                    <p:anim calcmode="lin" valueType="num">
                                      <p:cBhvr>
                                        <p:cTn id="27" dur="246" tmFilter="0, 0; 0.125,0.2665; 0.25,0.4; 0.375,0.465; 0.5,0.5;  0.625,0.535; 0.75,0.6; 0.875,0.7335; 1,1">
                                          <p:stCondLst>
                                            <p:cond delay="2484"/>
                                          </p:stCondLst>
                                        </p:cTn>
                                        <p:tgtEl>
                                          <p:spTgt spid="9"/>
                                        </p:tgtEl>
                                        <p:attrNameLst>
                                          <p:attrName>ppt_y</p:attrName>
                                        </p:attrNameLst>
                                      </p:cBhvr>
                                      <p:tavLst>
                                        <p:tav tm="0" fmla="#ppt_y-sin(pi*$)/81">
                                          <p:val>
                                            <p:fltVal val="0"/>
                                          </p:val>
                                        </p:tav>
                                        <p:tav tm="100000">
                                          <p:val>
                                            <p:fltVal val="1"/>
                                          </p:val>
                                        </p:tav>
                                      </p:tavLst>
                                    </p:anim>
                                    <p:animScale>
                                      <p:cBhvr>
                                        <p:cTn id="28" dur="39">
                                          <p:stCondLst>
                                            <p:cond delay="975"/>
                                          </p:stCondLst>
                                        </p:cTn>
                                        <p:tgtEl>
                                          <p:spTgt spid="9"/>
                                        </p:tgtEl>
                                      </p:cBhvr>
                                      <p:to x="100000" y="60000"/>
                                    </p:animScale>
                                    <p:animScale>
                                      <p:cBhvr>
                                        <p:cTn id="29" dur="249" decel="50000">
                                          <p:stCondLst>
                                            <p:cond delay="1014"/>
                                          </p:stCondLst>
                                        </p:cTn>
                                        <p:tgtEl>
                                          <p:spTgt spid="9"/>
                                        </p:tgtEl>
                                      </p:cBhvr>
                                      <p:to x="100000" y="100000"/>
                                    </p:animScale>
                                    <p:animScale>
                                      <p:cBhvr>
                                        <p:cTn id="30" dur="39">
                                          <p:stCondLst>
                                            <p:cond delay="1968"/>
                                          </p:stCondLst>
                                        </p:cTn>
                                        <p:tgtEl>
                                          <p:spTgt spid="9"/>
                                        </p:tgtEl>
                                      </p:cBhvr>
                                      <p:to x="100000" y="80000"/>
                                    </p:animScale>
                                    <p:animScale>
                                      <p:cBhvr>
                                        <p:cTn id="31" dur="249" decel="50000">
                                          <p:stCondLst>
                                            <p:cond delay="2007"/>
                                          </p:stCondLst>
                                        </p:cTn>
                                        <p:tgtEl>
                                          <p:spTgt spid="9"/>
                                        </p:tgtEl>
                                      </p:cBhvr>
                                      <p:to x="100000" y="100000"/>
                                    </p:animScale>
                                    <p:animScale>
                                      <p:cBhvr>
                                        <p:cTn id="32" dur="39">
                                          <p:stCondLst>
                                            <p:cond delay="2463"/>
                                          </p:stCondLst>
                                        </p:cTn>
                                        <p:tgtEl>
                                          <p:spTgt spid="9"/>
                                        </p:tgtEl>
                                      </p:cBhvr>
                                      <p:to x="100000" y="90000"/>
                                    </p:animScale>
                                    <p:animScale>
                                      <p:cBhvr>
                                        <p:cTn id="33" dur="249" decel="50000">
                                          <p:stCondLst>
                                            <p:cond delay="2502"/>
                                          </p:stCondLst>
                                        </p:cTn>
                                        <p:tgtEl>
                                          <p:spTgt spid="9"/>
                                        </p:tgtEl>
                                      </p:cBhvr>
                                      <p:to x="100000" y="100000"/>
                                    </p:animScale>
                                    <p:animScale>
                                      <p:cBhvr>
                                        <p:cTn id="34" dur="39">
                                          <p:stCondLst>
                                            <p:cond delay="2712"/>
                                          </p:stCondLst>
                                        </p:cTn>
                                        <p:tgtEl>
                                          <p:spTgt spid="9"/>
                                        </p:tgtEl>
                                      </p:cBhvr>
                                      <p:to x="100000" y="95000"/>
                                    </p:animScale>
                                    <p:animScale>
                                      <p:cBhvr>
                                        <p:cTn id="35" dur="249" decel="50000">
                                          <p:stCondLst>
                                            <p:cond delay="2751"/>
                                          </p:stCondLst>
                                        </p:cTn>
                                        <p:tgtEl>
                                          <p:spTgt spid="9"/>
                                        </p:tgtEl>
                                      </p:cBhvr>
                                      <p:to x="100000" y="100000"/>
                                    </p:animScale>
                                  </p:childTnLst>
                                </p:cTn>
                              </p:par>
                            </p:childTnLst>
                          </p:cTn>
                        </p:par>
                        <p:par>
                          <p:cTn id="36" fill="hold">
                            <p:stCondLst>
                              <p:cond delay="11000"/>
                            </p:stCondLst>
                            <p:childTnLst>
                              <p:par>
                                <p:cTn id="37" presetID="2" presetClass="entr" presetSubtype="9" fill="hold" grpId="0" nodeType="afterEffect">
                                  <p:stCondLst>
                                    <p:cond delay="0"/>
                                  </p:stCondLst>
                                  <p:iterate type="wd">
                                    <p:tmPct val="10000"/>
                                  </p:iterate>
                                  <p:childTnLst>
                                    <p:set>
                                      <p:cBhvr>
                                        <p:cTn id="38" dur="1" fill="hold">
                                          <p:stCondLst>
                                            <p:cond delay="0"/>
                                          </p:stCondLst>
                                        </p:cTn>
                                        <p:tgtEl>
                                          <p:spTgt spid="5"/>
                                        </p:tgtEl>
                                        <p:attrNameLst>
                                          <p:attrName>style.visibility</p:attrName>
                                        </p:attrNameLst>
                                      </p:cBhvr>
                                      <p:to>
                                        <p:strVal val="visible"/>
                                      </p:to>
                                    </p:set>
                                    <p:anim calcmode="lin" valueType="num">
                                      <p:cBhvr additive="base">
                                        <p:cTn id="39" dur="1000" fill="hold"/>
                                        <p:tgtEl>
                                          <p:spTgt spid="5"/>
                                        </p:tgtEl>
                                        <p:attrNameLst>
                                          <p:attrName>ppt_x</p:attrName>
                                        </p:attrNameLst>
                                      </p:cBhvr>
                                      <p:tavLst>
                                        <p:tav tm="0">
                                          <p:val>
                                            <p:strVal val="0-#ppt_w/2"/>
                                          </p:val>
                                        </p:tav>
                                        <p:tav tm="100000">
                                          <p:val>
                                            <p:strVal val="#ppt_x"/>
                                          </p:val>
                                        </p:tav>
                                      </p:tavLst>
                                    </p:anim>
                                    <p:anim calcmode="lin" valueType="num">
                                      <p:cBhvr additive="base">
                                        <p:cTn id="40" dur="1000" fill="hold"/>
                                        <p:tgtEl>
                                          <p:spTgt spid="5"/>
                                        </p:tgtEl>
                                        <p:attrNameLst>
                                          <p:attrName>ppt_y</p:attrName>
                                        </p:attrNameLst>
                                      </p:cBhvr>
                                      <p:tavLst>
                                        <p:tav tm="0">
                                          <p:val>
                                            <p:strVal val="0-#ppt_h/2"/>
                                          </p:val>
                                        </p:tav>
                                        <p:tav tm="100000">
                                          <p:val>
                                            <p:strVal val="#ppt_y"/>
                                          </p:val>
                                        </p:tav>
                                      </p:tavLst>
                                    </p:anim>
                                  </p:childTnLst>
                                </p:cTn>
                              </p:par>
                            </p:childTnLst>
                          </p:cTn>
                        </p:par>
                        <p:par>
                          <p:cTn id="41" fill="hold">
                            <p:stCondLst>
                              <p:cond delay="12500"/>
                            </p:stCondLst>
                            <p:childTnLst>
                              <p:par>
                                <p:cTn id="42" presetID="15" presetClass="entr" presetSubtype="0" fill="hold" grpId="2" nodeType="afterEffect">
                                  <p:stCondLst>
                                    <p:cond delay="0"/>
                                  </p:stCondLst>
                                  <p:childTnLst>
                                    <p:set>
                                      <p:cBhvr>
                                        <p:cTn id="43" dur="1" fill="hold">
                                          <p:stCondLst>
                                            <p:cond delay="0"/>
                                          </p:stCondLst>
                                        </p:cTn>
                                        <p:tgtEl>
                                          <p:spTgt spid="7"/>
                                        </p:tgtEl>
                                        <p:attrNameLst>
                                          <p:attrName>style.visibility</p:attrName>
                                        </p:attrNameLst>
                                      </p:cBhvr>
                                      <p:to>
                                        <p:strVal val="visible"/>
                                      </p:to>
                                    </p:set>
                                    <p:anim calcmode="lin" valueType="num">
                                      <p:cBhvr>
                                        <p:cTn id="44" dur="5000" fill="hold"/>
                                        <p:tgtEl>
                                          <p:spTgt spid="7"/>
                                        </p:tgtEl>
                                        <p:attrNameLst>
                                          <p:attrName>ppt_w</p:attrName>
                                        </p:attrNameLst>
                                      </p:cBhvr>
                                      <p:tavLst>
                                        <p:tav tm="0">
                                          <p:val>
                                            <p:fltVal val="0"/>
                                          </p:val>
                                        </p:tav>
                                        <p:tav tm="100000">
                                          <p:val>
                                            <p:strVal val="#ppt_w"/>
                                          </p:val>
                                        </p:tav>
                                      </p:tavLst>
                                    </p:anim>
                                    <p:anim calcmode="lin" valueType="num">
                                      <p:cBhvr>
                                        <p:cTn id="45" dur="5000" fill="hold"/>
                                        <p:tgtEl>
                                          <p:spTgt spid="7"/>
                                        </p:tgtEl>
                                        <p:attrNameLst>
                                          <p:attrName>ppt_h</p:attrName>
                                        </p:attrNameLst>
                                      </p:cBhvr>
                                      <p:tavLst>
                                        <p:tav tm="0">
                                          <p:val>
                                            <p:fltVal val="0"/>
                                          </p:val>
                                        </p:tav>
                                        <p:tav tm="100000">
                                          <p:val>
                                            <p:strVal val="#ppt_h"/>
                                          </p:val>
                                        </p:tav>
                                      </p:tavLst>
                                    </p:anim>
                                    <p:anim calcmode="lin" valueType="num">
                                      <p:cBhvr>
                                        <p:cTn id="46" dur="5000" fill="hold"/>
                                        <p:tgtEl>
                                          <p:spTgt spid="7"/>
                                        </p:tgtEl>
                                        <p:attrNameLst>
                                          <p:attrName>ppt_x</p:attrName>
                                        </p:attrNameLst>
                                      </p:cBhvr>
                                      <p:tavLst>
                                        <p:tav tm="0" fmla="#ppt_x+(cos(-2*pi*(1-$))*-#ppt_x-sin(-2*pi*(1-$))*(1-#ppt_y))*(1-$)">
                                          <p:val>
                                            <p:fltVal val="0"/>
                                          </p:val>
                                        </p:tav>
                                        <p:tav tm="100000">
                                          <p:val>
                                            <p:fltVal val="1"/>
                                          </p:val>
                                        </p:tav>
                                      </p:tavLst>
                                    </p:anim>
                                    <p:anim calcmode="lin" valueType="num">
                                      <p:cBhvr>
                                        <p:cTn id="47" dur="5000" fill="hold"/>
                                        <p:tgtEl>
                                          <p:spTgt spid="7"/>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7" grpId="0" animBg="1"/>
      <p:bldP spid="5" grpId="0"/>
      <p:bldP spid="7" grpId="2"/>
      <p:bldP spid="9"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228600" y="926718"/>
            <a:ext cx="8534400" cy="46551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sz="1900" b="1" dirty="0" smtClean="0"/>
              <a:t> </a:t>
            </a:r>
          </a:p>
          <a:p>
            <a:pPr marL="457200" lvl="0" indent="-457200" algn="just">
              <a:buFont typeface="+mj-lt"/>
              <a:buAutoNum type="arabicPeriod"/>
            </a:pPr>
            <a:r>
              <a:rPr lang="en-US" sz="1900" dirty="0" smtClean="0">
                <a:latin typeface="Bookman Old Style" pitchFamily="18" charset="0"/>
              </a:rPr>
              <a:t>Vacuum at conventional low and high sections of the head recorded are in the range of 8-10” of Hg for low section and 14-16” of Hg for high vacuum section of head.</a:t>
            </a:r>
          </a:p>
          <a:p>
            <a:pPr marL="457200" lvl="0" indent="-457200" algn="just">
              <a:buFont typeface="+mj-lt"/>
              <a:buAutoNum type="arabicPeriod"/>
            </a:pPr>
            <a:r>
              <a:rPr lang="en-US" sz="1900" dirty="0" smtClean="0">
                <a:latin typeface="Bookman Old Style" pitchFamily="18" charset="0"/>
              </a:rPr>
              <a:t>Vacuum monitored and recorded after modification remained in range of 16-18” of Hg at both head sections.</a:t>
            </a:r>
          </a:p>
          <a:p>
            <a:pPr marL="457200" lvl="0" indent="-457200" algn="just">
              <a:buFont typeface="+mj-lt"/>
              <a:buAutoNum type="arabicPeriod"/>
            </a:pPr>
            <a:r>
              <a:rPr lang="en-US" sz="1900" dirty="0" smtClean="0">
                <a:latin typeface="Bookman Old Style" pitchFamily="18" charset="0"/>
              </a:rPr>
              <a:t>During conventional Vacuum systems at vacuum filters, the </a:t>
            </a:r>
            <a:r>
              <a:rPr lang="en-US" sz="1900" dirty="0" err="1" smtClean="0">
                <a:latin typeface="Bookman Old Style" pitchFamily="18" charset="0"/>
              </a:rPr>
              <a:t>pol</a:t>
            </a:r>
            <a:r>
              <a:rPr lang="en-US" sz="1900" dirty="0" smtClean="0">
                <a:latin typeface="Bookman Old Style" pitchFamily="18" charset="0"/>
              </a:rPr>
              <a:t>% of the filter cake analyzed and recorded as average 2.8%.</a:t>
            </a:r>
          </a:p>
          <a:p>
            <a:pPr marL="457200" lvl="0" indent="-457200" algn="just">
              <a:buFont typeface="+mj-lt"/>
              <a:buAutoNum type="arabicPeriod"/>
            </a:pPr>
            <a:r>
              <a:rPr lang="en-US" sz="1900" dirty="0" smtClean="0">
                <a:latin typeface="Bookman Old Style" pitchFamily="18" charset="0"/>
              </a:rPr>
              <a:t>After </a:t>
            </a:r>
            <a:r>
              <a:rPr lang="en-US" sz="2000" dirty="0" smtClean="0">
                <a:latin typeface="Bookman Old Style" pitchFamily="18" charset="0"/>
              </a:rPr>
              <a:t>modification</a:t>
            </a:r>
            <a:r>
              <a:rPr lang="en-US" sz="1900" dirty="0" smtClean="0">
                <a:latin typeface="Bookman Old Style" pitchFamily="18" charset="0"/>
              </a:rPr>
              <a:t> for vacuum system the </a:t>
            </a:r>
            <a:r>
              <a:rPr lang="en-US" sz="1900" dirty="0" err="1" smtClean="0">
                <a:latin typeface="Bookman Old Style" pitchFamily="18" charset="0"/>
              </a:rPr>
              <a:t>pol</a:t>
            </a:r>
            <a:r>
              <a:rPr lang="en-US" sz="1900" dirty="0" smtClean="0">
                <a:latin typeface="Bookman Old Style" pitchFamily="18" charset="0"/>
              </a:rPr>
              <a:t>% for the vacuum filter cake analyzed and recorded in laboratory as average 1.80%.</a:t>
            </a:r>
          </a:p>
          <a:p>
            <a:pPr marL="457200" lvl="0" indent="-457200" algn="just">
              <a:buFont typeface="+mj-lt"/>
              <a:buAutoNum type="arabicPeriod"/>
            </a:pPr>
            <a:r>
              <a:rPr lang="en-US" sz="1900" dirty="0" smtClean="0">
                <a:latin typeface="Bookman Old Style" pitchFamily="18" charset="0"/>
              </a:rPr>
              <a:t>Filter cake volume during conventional vacuum system measured is in range of 8-9 lb/ft</a:t>
            </a:r>
            <a:r>
              <a:rPr lang="en-US" sz="1900" baseline="30000" dirty="0" smtClean="0">
                <a:latin typeface="Bookman Old Style" pitchFamily="18" charset="0"/>
              </a:rPr>
              <a:t>2</a:t>
            </a:r>
            <a:r>
              <a:rPr lang="en-US" sz="1900" dirty="0" smtClean="0">
                <a:latin typeface="Bookman Old Style" pitchFamily="18" charset="0"/>
              </a:rPr>
              <a:t>/hr/(1/3)”</a:t>
            </a:r>
            <a:r>
              <a:rPr lang="en-US" sz="2000" dirty="0" smtClean="0"/>
              <a:t>. </a:t>
            </a:r>
            <a:endParaRPr lang="en-US" sz="1900" dirty="0" smtClean="0">
              <a:latin typeface="Bookman Old Style" pitchFamily="18" charset="0"/>
            </a:endParaRPr>
          </a:p>
          <a:p>
            <a:pPr marL="457200" lvl="0" indent="-457200" algn="just">
              <a:buFont typeface="+mj-lt"/>
              <a:buAutoNum type="arabicPeriod"/>
            </a:pPr>
            <a:r>
              <a:rPr lang="en-US" sz="1900" dirty="0" smtClean="0">
                <a:latin typeface="Bookman Old Style" pitchFamily="18" charset="0"/>
              </a:rPr>
              <a:t>Filter cake volume after modification of vacuum system, measured is in range of 11-12 lb/ft</a:t>
            </a:r>
            <a:r>
              <a:rPr lang="en-US" sz="1900" baseline="30000" dirty="0" smtClean="0">
                <a:latin typeface="Bookman Old Style" pitchFamily="18" charset="0"/>
              </a:rPr>
              <a:t>2</a:t>
            </a:r>
            <a:r>
              <a:rPr lang="en-US" sz="1900" dirty="0" smtClean="0">
                <a:latin typeface="Bookman Old Style" pitchFamily="18" charset="0"/>
              </a:rPr>
              <a:t>/hr/(1/3)”.</a:t>
            </a:r>
          </a:p>
          <a:p>
            <a:pPr algn="just">
              <a:lnSpc>
                <a:spcPct val="150000"/>
              </a:lnSpc>
            </a:pPr>
            <a:endParaRPr lang="en-US" sz="1900" b="1" i="1" dirty="0" smtClean="0">
              <a:solidFill>
                <a:srgbClr val="00B050"/>
              </a:solidFill>
              <a:latin typeface="Bookman Old Style" pitchFamily="18" charset="0"/>
            </a:endParaRPr>
          </a:p>
        </p:txBody>
      </p:sp>
      <p:sp>
        <p:nvSpPr>
          <p:cNvPr id="3" name="Rectangle 2"/>
          <p:cNvSpPr/>
          <p:nvPr/>
        </p:nvSpPr>
        <p:spPr>
          <a:xfrm>
            <a:off x="2438400" y="228600"/>
            <a:ext cx="3886200" cy="584775"/>
          </a:xfrm>
          <a:prstGeom prst="rect">
            <a:avLst/>
          </a:prstGeom>
        </p:spPr>
        <p:txBody>
          <a:bodyPr wrap="square">
            <a:spAutoFit/>
          </a:bodyPr>
          <a:lstStyle/>
          <a:p>
            <a:pPr lvl="0" algn="ctr" fontAlgn="base">
              <a:spcBef>
                <a:spcPct val="0"/>
              </a:spcBef>
              <a:spcAft>
                <a:spcPct val="0"/>
              </a:spcAft>
            </a:pPr>
            <a:r>
              <a:rPr lang="en-US" sz="3200" b="1" i="1" u="sng" dirty="0" smtClean="0">
                <a:solidFill>
                  <a:srgbClr val="00B050"/>
                </a:solidFill>
                <a:latin typeface="Bookman Old Style" pitchFamily="18" charset="0"/>
              </a:rPr>
              <a:t>RESULTS</a:t>
            </a:r>
          </a:p>
        </p:txBody>
      </p:sp>
      <p:sp>
        <p:nvSpPr>
          <p:cNvPr id="4" name="Slide Number Placeholder 3"/>
          <p:cNvSpPr>
            <a:spLocks noGrp="1"/>
          </p:cNvSpPr>
          <p:nvPr>
            <p:ph type="sldNum" sz="quarter" idx="12"/>
          </p:nvPr>
        </p:nvSpPr>
        <p:spPr/>
        <p:txBody>
          <a:bodyPr/>
          <a:lstStyle/>
          <a:p>
            <a:fld id="{08EDD6FF-34D1-4C92-9F4F-52169CA82F72}" type="slidenum">
              <a:rPr lang="en-US" smtClean="0"/>
              <a:pPr/>
              <a:t>10</a:t>
            </a:fld>
            <a:endParaRPr lang="en-US" dirty="0"/>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2000" fill="hold"/>
                                        <p:tgtEl>
                                          <p:spTgt spid="3"/>
                                        </p:tgtEl>
                                        <p:attrNameLst>
                                          <p:attrName>ppt_x</p:attrName>
                                        </p:attrNameLst>
                                      </p:cBhvr>
                                      <p:tavLst>
                                        <p:tav tm="0">
                                          <p:val>
                                            <p:strVal val="1+#ppt_w/2"/>
                                          </p:val>
                                        </p:tav>
                                        <p:tav tm="100000">
                                          <p:val>
                                            <p:strVal val="#ppt_x"/>
                                          </p:val>
                                        </p:tav>
                                      </p:tavLst>
                                    </p:anim>
                                    <p:anim calcmode="lin" valueType="num">
                                      <p:cBhvr additive="base">
                                        <p:cTn id="8" dur="2000" fill="hold"/>
                                        <p:tgtEl>
                                          <p:spTgt spid="3"/>
                                        </p:tgtEl>
                                        <p:attrNameLst>
                                          <p:attrName>ppt_y</p:attrName>
                                        </p:attrNameLst>
                                      </p:cBhvr>
                                      <p:tavLst>
                                        <p:tav tm="0">
                                          <p:val>
                                            <p:strVal val="1+#ppt_h/2"/>
                                          </p:val>
                                        </p:tav>
                                        <p:tav tm="100000">
                                          <p:val>
                                            <p:strVal val="#ppt_y"/>
                                          </p:val>
                                        </p:tav>
                                      </p:tavLst>
                                    </p:anim>
                                  </p:childTnLst>
                                </p:cTn>
                              </p:par>
                              <p:par>
                                <p:cTn id="9" presetID="2" presetClass="entr" presetSubtype="3" fill="hold" grpId="0" nodeType="withEffect">
                                  <p:stCondLst>
                                    <p:cond delay="0"/>
                                  </p:stCondLst>
                                  <p:childTnLst>
                                    <p:set>
                                      <p:cBhvr>
                                        <p:cTn id="10" dur="1" fill="hold">
                                          <p:stCondLst>
                                            <p:cond delay="0"/>
                                          </p:stCondLst>
                                        </p:cTn>
                                        <p:tgtEl>
                                          <p:spTgt spid="26625"/>
                                        </p:tgtEl>
                                        <p:attrNameLst>
                                          <p:attrName>style.visibility</p:attrName>
                                        </p:attrNameLst>
                                      </p:cBhvr>
                                      <p:to>
                                        <p:strVal val="visible"/>
                                      </p:to>
                                    </p:set>
                                    <p:anim calcmode="lin" valueType="num">
                                      <p:cBhvr additive="base">
                                        <p:cTn id="11" dur="2000" fill="hold"/>
                                        <p:tgtEl>
                                          <p:spTgt spid="26625"/>
                                        </p:tgtEl>
                                        <p:attrNameLst>
                                          <p:attrName>ppt_x</p:attrName>
                                        </p:attrNameLst>
                                      </p:cBhvr>
                                      <p:tavLst>
                                        <p:tav tm="0">
                                          <p:val>
                                            <p:strVal val="1+#ppt_w/2"/>
                                          </p:val>
                                        </p:tav>
                                        <p:tav tm="100000">
                                          <p:val>
                                            <p:strVal val="#ppt_x"/>
                                          </p:val>
                                        </p:tav>
                                      </p:tavLst>
                                    </p:anim>
                                    <p:anim calcmode="lin" valueType="num">
                                      <p:cBhvr additive="base">
                                        <p:cTn id="12" dur="2000" fill="hold"/>
                                        <p:tgtEl>
                                          <p:spTgt spid="26625"/>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5" grpId="0"/>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457200" y="1076265"/>
            <a:ext cx="8305800" cy="532453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a:r>
              <a:rPr lang="en-US" sz="2000" dirty="0" smtClean="0">
                <a:latin typeface="Bookman Old Style" pitchFamily="18" charset="0"/>
              </a:rPr>
              <a:t>7. Filter cake moisture% analyzed and recorded with conventional    vacuum system in laboratory in range of 70-74%.</a:t>
            </a:r>
          </a:p>
          <a:p>
            <a:pPr lvl="0" algn="just"/>
            <a:endParaRPr lang="en-US" sz="2000" dirty="0" smtClean="0">
              <a:latin typeface="Bookman Old Style" pitchFamily="18" charset="0"/>
            </a:endParaRPr>
          </a:p>
          <a:p>
            <a:pPr lvl="0" algn="just"/>
            <a:r>
              <a:rPr lang="en-US" sz="2000" dirty="0" smtClean="0">
                <a:latin typeface="Bookman Old Style" pitchFamily="18" charset="0"/>
              </a:rPr>
              <a:t>8. The Filter cake moisture% after modification for isolated vacuum systems is analyzed and recorded in range of 68-70%.</a:t>
            </a:r>
          </a:p>
          <a:p>
            <a:pPr lvl="0" algn="just"/>
            <a:endParaRPr lang="en-US" sz="2000" dirty="0" smtClean="0">
              <a:latin typeface="Bookman Old Style" pitchFamily="18" charset="0"/>
            </a:endParaRPr>
          </a:p>
          <a:p>
            <a:pPr lvl="0" algn="just"/>
            <a:r>
              <a:rPr lang="en-US" sz="2000" dirty="0" smtClean="0">
                <a:latin typeface="Bookman Old Style" pitchFamily="18" charset="0"/>
              </a:rPr>
              <a:t>9. pH of Spray pond during conventional vacuum system remained inn range of 6-6.5.</a:t>
            </a:r>
          </a:p>
          <a:p>
            <a:pPr lvl="0" algn="just"/>
            <a:endParaRPr lang="en-US" sz="2000" dirty="0" smtClean="0">
              <a:latin typeface="Bookman Old Style" pitchFamily="18" charset="0"/>
            </a:endParaRPr>
          </a:p>
          <a:p>
            <a:pPr lvl="0" algn="just"/>
            <a:r>
              <a:rPr lang="en-US" sz="2000" dirty="0" smtClean="0">
                <a:latin typeface="Bookman Old Style" pitchFamily="18" charset="0"/>
              </a:rPr>
              <a:t>10. After modification for isolated vacuum system spray pond pH remained in the range of 7.5-8.0.</a:t>
            </a:r>
          </a:p>
          <a:p>
            <a:pPr lvl="0" algn="just"/>
            <a:endParaRPr lang="en-US" sz="2000" dirty="0" smtClean="0">
              <a:latin typeface="Bookman Old Style" pitchFamily="18" charset="0"/>
            </a:endParaRPr>
          </a:p>
          <a:p>
            <a:pPr lvl="0" algn="just"/>
            <a:r>
              <a:rPr lang="en-US" sz="2000" dirty="0" smtClean="0">
                <a:latin typeface="Bookman Old Style" pitchFamily="18" charset="0"/>
              </a:rPr>
              <a:t>11. </a:t>
            </a:r>
            <a:r>
              <a:rPr lang="en-US" sz="2000" dirty="0" err="1" smtClean="0">
                <a:latin typeface="Bookman Old Style" pitchFamily="18" charset="0"/>
              </a:rPr>
              <a:t>Pol</a:t>
            </a:r>
            <a:r>
              <a:rPr lang="en-US" sz="2000" dirty="0" smtClean="0">
                <a:latin typeface="Bookman Old Style" pitchFamily="18" charset="0"/>
              </a:rPr>
              <a:t>% of spray pond analyzed and recorded remained in range of 0.05-0.12.</a:t>
            </a:r>
          </a:p>
          <a:p>
            <a:pPr lvl="0" algn="just"/>
            <a:endParaRPr lang="en-US" sz="2000" dirty="0" smtClean="0">
              <a:latin typeface="Bookman Old Style" pitchFamily="18" charset="0"/>
            </a:endParaRPr>
          </a:p>
          <a:p>
            <a:pPr lvl="0" algn="just"/>
            <a:r>
              <a:rPr lang="en-US" sz="2000" dirty="0" smtClean="0">
                <a:latin typeface="Bookman Old Style" pitchFamily="18" charset="0"/>
              </a:rPr>
              <a:t>12. The </a:t>
            </a:r>
            <a:r>
              <a:rPr lang="en-US" sz="2000" dirty="0" err="1" smtClean="0">
                <a:latin typeface="Bookman Old Style" pitchFamily="18" charset="0"/>
              </a:rPr>
              <a:t>pol</a:t>
            </a:r>
            <a:r>
              <a:rPr lang="en-US" sz="2000" dirty="0" smtClean="0">
                <a:latin typeface="Bookman Old Style" pitchFamily="18" charset="0"/>
              </a:rPr>
              <a:t>% of spray pond after modification for isolated vacuum system remained Nil (rare 0.01). </a:t>
            </a:r>
          </a:p>
        </p:txBody>
      </p:sp>
      <p:sp>
        <p:nvSpPr>
          <p:cNvPr id="3" name="Rectangle 2"/>
          <p:cNvSpPr/>
          <p:nvPr/>
        </p:nvSpPr>
        <p:spPr>
          <a:xfrm>
            <a:off x="2514600" y="228600"/>
            <a:ext cx="3886200" cy="584775"/>
          </a:xfrm>
          <a:prstGeom prst="rect">
            <a:avLst/>
          </a:prstGeom>
        </p:spPr>
        <p:txBody>
          <a:bodyPr wrap="square">
            <a:spAutoFit/>
          </a:bodyPr>
          <a:lstStyle/>
          <a:p>
            <a:pPr lvl="0" algn="ctr" fontAlgn="base">
              <a:spcBef>
                <a:spcPct val="0"/>
              </a:spcBef>
              <a:spcAft>
                <a:spcPct val="0"/>
              </a:spcAft>
            </a:pPr>
            <a:r>
              <a:rPr lang="en-US" sz="3200" b="1" i="1" u="sng" dirty="0" smtClean="0">
                <a:solidFill>
                  <a:srgbClr val="00B050"/>
                </a:solidFill>
                <a:latin typeface="Bookman Old Style" pitchFamily="18" charset="0"/>
              </a:rPr>
              <a:t>RESULTS</a:t>
            </a:r>
          </a:p>
        </p:txBody>
      </p:sp>
      <p:sp>
        <p:nvSpPr>
          <p:cNvPr id="4" name="Slide Number Placeholder 3"/>
          <p:cNvSpPr>
            <a:spLocks noGrp="1"/>
          </p:cNvSpPr>
          <p:nvPr>
            <p:ph type="sldNum" sz="quarter" idx="12"/>
          </p:nvPr>
        </p:nvSpPr>
        <p:spPr/>
        <p:txBody>
          <a:bodyPr/>
          <a:lstStyle/>
          <a:p>
            <a:fld id="{08EDD6FF-34D1-4C92-9F4F-52169CA82F72}" type="slidenum">
              <a:rPr lang="en-US" smtClean="0"/>
              <a:pPr/>
              <a:t>11</a:t>
            </a:fld>
            <a:endParaRPr lang="en-US"/>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2000" fill="hold"/>
                                        <p:tgtEl>
                                          <p:spTgt spid="3"/>
                                        </p:tgtEl>
                                        <p:attrNameLst>
                                          <p:attrName>ppt_x</p:attrName>
                                        </p:attrNameLst>
                                      </p:cBhvr>
                                      <p:tavLst>
                                        <p:tav tm="0">
                                          <p:val>
                                            <p:strVal val="1+#ppt_w/2"/>
                                          </p:val>
                                        </p:tav>
                                        <p:tav tm="100000">
                                          <p:val>
                                            <p:strVal val="#ppt_x"/>
                                          </p:val>
                                        </p:tav>
                                      </p:tavLst>
                                    </p:anim>
                                    <p:anim calcmode="lin" valueType="num">
                                      <p:cBhvr additive="base">
                                        <p:cTn id="8" dur="2000" fill="hold"/>
                                        <p:tgtEl>
                                          <p:spTgt spid="3"/>
                                        </p:tgtEl>
                                        <p:attrNameLst>
                                          <p:attrName>ppt_y</p:attrName>
                                        </p:attrNameLst>
                                      </p:cBhvr>
                                      <p:tavLst>
                                        <p:tav tm="0">
                                          <p:val>
                                            <p:strVal val="1+#ppt_h/2"/>
                                          </p:val>
                                        </p:tav>
                                        <p:tav tm="100000">
                                          <p:val>
                                            <p:strVal val="#ppt_y"/>
                                          </p:val>
                                        </p:tav>
                                      </p:tavLst>
                                    </p:anim>
                                  </p:childTnLst>
                                </p:cTn>
                              </p:par>
                              <p:par>
                                <p:cTn id="9" presetID="2" presetClass="entr" presetSubtype="12" fill="hold" grpId="0" nodeType="withEffect">
                                  <p:stCondLst>
                                    <p:cond delay="0"/>
                                  </p:stCondLst>
                                  <p:childTnLst>
                                    <p:set>
                                      <p:cBhvr>
                                        <p:cTn id="10" dur="1" fill="hold">
                                          <p:stCondLst>
                                            <p:cond delay="0"/>
                                          </p:stCondLst>
                                        </p:cTn>
                                        <p:tgtEl>
                                          <p:spTgt spid="26625"/>
                                        </p:tgtEl>
                                        <p:attrNameLst>
                                          <p:attrName>style.visibility</p:attrName>
                                        </p:attrNameLst>
                                      </p:cBhvr>
                                      <p:to>
                                        <p:strVal val="visible"/>
                                      </p:to>
                                    </p:set>
                                    <p:anim calcmode="lin" valueType="num">
                                      <p:cBhvr additive="base">
                                        <p:cTn id="11" dur="2000" fill="hold"/>
                                        <p:tgtEl>
                                          <p:spTgt spid="26625"/>
                                        </p:tgtEl>
                                        <p:attrNameLst>
                                          <p:attrName>ppt_x</p:attrName>
                                        </p:attrNameLst>
                                      </p:cBhvr>
                                      <p:tavLst>
                                        <p:tav tm="0">
                                          <p:val>
                                            <p:strVal val="0-#ppt_w/2"/>
                                          </p:val>
                                        </p:tav>
                                        <p:tav tm="100000">
                                          <p:val>
                                            <p:strVal val="#ppt_x"/>
                                          </p:val>
                                        </p:tav>
                                      </p:tavLst>
                                    </p:anim>
                                    <p:anim calcmode="lin" valueType="num">
                                      <p:cBhvr additive="base">
                                        <p:cTn id="12" dur="2000" fill="hold"/>
                                        <p:tgtEl>
                                          <p:spTgt spid="2662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5" grpId="0"/>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381000" y="1752600"/>
            <a:ext cx="8305800" cy="361002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42900" marR="0" lvl="0" indent="-342900" algn="just">
              <a:lnSpc>
                <a:spcPct val="115000"/>
              </a:lnSpc>
              <a:spcBef>
                <a:spcPts val="0"/>
              </a:spcBef>
              <a:spcAft>
                <a:spcPts val="0"/>
              </a:spcAft>
            </a:pPr>
            <a:r>
              <a:rPr lang="en-US" sz="2000" dirty="0" smtClean="0">
                <a:latin typeface="Bookman Old Style"/>
                <a:ea typeface="Calibri"/>
                <a:cs typeface="Times New Roman"/>
              </a:rPr>
              <a:t>13. Clarity of the juices with conventional low and high vacuum system monitored and recorded is in the range of 90-92</a:t>
            </a:r>
            <a:r>
              <a:rPr lang="en-US" sz="2000" baseline="30000" dirty="0" smtClean="0">
                <a:latin typeface="Bookman Old Style"/>
                <a:ea typeface="Calibri"/>
                <a:cs typeface="Times New Roman"/>
              </a:rPr>
              <a:t>o</a:t>
            </a:r>
            <a:r>
              <a:rPr lang="en-US" sz="2000" dirty="0" smtClean="0">
                <a:latin typeface="Bookman Old Style"/>
                <a:ea typeface="Calibri"/>
                <a:cs typeface="Times New Roman"/>
              </a:rPr>
              <a:t>.</a:t>
            </a:r>
            <a:endParaRPr lang="en-US" sz="1100" dirty="0" smtClean="0">
              <a:latin typeface="Calibri"/>
              <a:ea typeface="Calibri"/>
              <a:cs typeface="Times New Roman"/>
            </a:endParaRPr>
          </a:p>
          <a:p>
            <a:pPr marL="342900" marR="0" lvl="0" indent="-342900" algn="just">
              <a:lnSpc>
                <a:spcPct val="115000"/>
              </a:lnSpc>
              <a:spcBef>
                <a:spcPts val="0"/>
              </a:spcBef>
              <a:spcAft>
                <a:spcPts val="0"/>
              </a:spcAft>
            </a:pPr>
            <a:r>
              <a:rPr lang="en-US" sz="2000" dirty="0" smtClean="0">
                <a:latin typeface="Bookman Old Style"/>
                <a:ea typeface="Calibri"/>
                <a:cs typeface="Times New Roman"/>
              </a:rPr>
              <a:t>14. Clarity of the juice after modification at vacuum filter heads is monitored and recorded in the range of 95-97</a:t>
            </a:r>
            <a:r>
              <a:rPr lang="en-US" sz="2000" baseline="30000" dirty="0" smtClean="0">
                <a:latin typeface="Bookman Old Style"/>
                <a:ea typeface="Calibri"/>
                <a:cs typeface="Times New Roman"/>
              </a:rPr>
              <a:t>o</a:t>
            </a:r>
            <a:r>
              <a:rPr lang="en-US" sz="2000" dirty="0" smtClean="0">
                <a:latin typeface="Bookman Old Style"/>
                <a:ea typeface="Calibri"/>
                <a:cs typeface="Times New Roman"/>
              </a:rPr>
              <a:t>.</a:t>
            </a:r>
            <a:endParaRPr lang="en-US" sz="1100" dirty="0" smtClean="0">
              <a:latin typeface="Calibri"/>
              <a:ea typeface="Calibri"/>
              <a:cs typeface="Times New Roman"/>
            </a:endParaRPr>
          </a:p>
          <a:p>
            <a:pPr marL="342900" marR="0" lvl="0" indent="-342900" algn="just">
              <a:lnSpc>
                <a:spcPct val="115000"/>
              </a:lnSpc>
              <a:spcBef>
                <a:spcPts val="0"/>
              </a:spcBef>
              <a:spcAft>
                <a:spcPts val="0"/>
              </a:spcAft>
              <a:buFont typeface="+mj-lt"/>
              <a:buAutoNum type="arabicPeriod" startAt="15"/>
            </a:pPr>
            <a:r>
              <a:rPr lang="en-US" sz="2000" dirty="0" smtClean="0">
                <a:latin typeface="Bookman Old Style"/>
                <a:ea typeface="Calibri"/>
                <a:cs typeface="Times New Roman"/>
              </a:rPr>
              <a:t> With conventional vacuum systems at vacuum filters the existing clarifiers coop up crushing rate 150-160 ton per hour maximum.</a:t>
            </a:r>
            <a:endParaRPr lang="en-US" sz="1100" dirty="0" smtClean="0">
              <a:latin typeface="Calibri"/>
              <a:ea typeface="Calibri"/>
              <a:cs typeface="Times New Roman"/>
            </a:endParaRPr>
          </a:p>
          <a:p>
            <a:pPr marL="342900" marR="0" lvl="0" indent="-342900" algn="just">
              <a:lnSpc>
                <a:spcPct val="115000"/>
              </a:lnSpc>
              <a:spcBef>
                <a:spcPts val="0"/>
              </a:spcBef>
              <a:spcAft>
                <a:spcPts val="0"/>
              </a:spcAft>
              <a:buFont typeface="+mj-lt"/>
              <a:buAutoNum type="arabicPeriod" startAt="15"/>
            </a:pPr>
            <a:r>
              <a:rPr lang="en-US" sz="2000" dirty="0" smtClean="0">
                <a:latin typeface="Bookman Old Style"/>
                <a:ea typeface="Calibri"/>
                <a:cs typeface="Times New Roman"/>
              </a:rPr>
              <a:t> After modification of vacuum system at vacuum filters, the clarifier performance improved crushing up to 180 ton per hour. </a:t>
            </a:r>
            <a:endParaRPr lang="en-US" sz="1100" dirty="0">
              <a:latin typeface="Calibri"/>
              <a:ea typeface="Calibri"/>
              <a:cs typeface="Times New Roman"/>
            </a:endParaRPr>
          </a:p>
        </p:txBody>
      </p:sp>
      <p:sp>
        <p:nvSpPr>
          <p:cNvPr id="3" name="Rectangle 2"/>
          <p:cNvSpPr/>
          <p:nvPr/>
        </p:nvSpPr>
        <p:spPr>
          <a:xfrm>
            <a:off x="2514600" y="457200"/>
            <a:ext cx="3886200" cy="584775"/>
          </a:xfrm>
          <a:prstGeom prst="rect">
            <a:avLst/>
          </a:prstGeom>
        </p:spPr>
        <p:txBody>
          <a:bodyPr wrap="square">
            <a:spAutoFit/>
          </a:bodyPr>
          <a:lstStyle/>
          <a:p>
            <a:pPr lvl="0" algn="ctr" fontAlgn="base">
              <a:spcBef>
                <a:spcPct val="0"/>
              </a:spcBef>
              <a:spcAft>
                <a:spcPct val="0"/>
              </a:spcAft>
            </a:pPr>
            <a:r>
              <a:rPr lang="en-US" sz="3200" b="1" i="1" u="sng" dirty="0" smtClean="0">
                <a:solidFill>
                  <a:srgbClr val="00B050"/>
                </a:solidFill>
                <a:latin typeface="Bookman Old Style" pitchFamily="18" charset="0"/>
              </a:rPr>
              <a:t>RESULTS</a:t>
            </a:r>
          </a:p>
        </p:txBody>
      </p:sp>
      <p:sp>
        <p:nvSpPr>
          <p:cNvPr id="4" name="Slide Number Placeholder 3"/>
          <p:cNvSpPr>
            <a:spLocks noGrp="1"/>
          </p:cNvSpPr>
          <p:nvPr>
            <p:ph type="sldNum" sz="quarter" idx="12"/>
          </p:nvPr>
        </p:nvSpPr>
        <p:spPr/>
        <p:txBody>
          <a:bodyPr/>
          <a:lstStyle/>
          <a:p>
            <a:fld id="{08EDD6FF-34D1-4C92-9F4F-52169CA82F72}" type="slidenum">
              <a:rPr lang="en-US" smtClean="0"/>
              <a:pPr/>
              <a:t>12</a:t>
            </a:fld>
            <a:endParaRPr lang="en-US"/>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2000" fill="hold"/>
                                        <p:tgtEl>
                                          <p:spTgt spid="3"/>
                                        </p:tgtEl>
                                        <p:attrNameLst>
                                          <p:attrName>ppt_x</p:attrName>
                                        </p:attrNameLst>
                                      </p:cBhvr>
                                      <p:tavLst>
                                        <p:tav tm="0">
                                          <p:val>
                                            <p:strVal val="1+#ppt_w/2"/>
                                          </p:val>
                                        </p:tav>
                                        <p:tav tm="100000">
                                          <p:val>
                                            <p:strVal val="#ppt_x"/>
                                          </p:val>
                                        </p:tav>
                                      </p:tavLst>
                                    </p:anim>
                                    <p:anim calcmode="lin" valueType="num">
                                      <p:cBhvr additive="base">
                                        <p:cTn id="8" dur="2000" fill="hold"/>
                                        <p:tgtEl>
                                          <p:spTgt spid="3"/>
                                        </p:tgtEl>
                                        <p:attrNameLst>
                                          <p:attrName>ppt_y</p:attrName>
                                        </p:attrNameLst>
                                      </p:cBhvr>
                                      <p:tavLst>
                                        <p:tav tm="0">
                                          <p:val>
                                            <p:strVal val="1+#ppt_h/2"/>
                                          </p:val>
                                        </p:tav>
                                        <p:tav tm="100000">
                                          <p:val>
                                            <p:strVal val="#ppt_y"/>
                                          </p:val>
                                        </p:tav>
                                      </p:tavLst>
                                    </p:anim>
                                  </p:childTnLst>
                                </p:cTn>
                              </p:par>
                              <p:par>
                                <p:cTn id="9" presetID="2" presetClass="entr" presetSubtype="12" fill="hold" grpId="0" nodeType="withEffect">
                                  <p:stCondLst>
                                    <p:cond delay="0"/>
                                  </p:stCondLst>
                                  <p:childTnLst>
                                    <p:set>
                                      <p:cBhvr>
                                        <p:cTn id="10" dur="1" fill="hold">
                                          <p:stCondLst>
                                            <p:cond delay="0"/>
                                          </p:stCondLst>
                                        </p:cTn>
                                        <p:tgtEl>
                                          <p:spTgt spid="26625"/>
                                        </p:tgtEl>
                                        <p:attrNameLst>
                                          <p:attrName>style.visibility</p:attrName>
                                        </p:attrNameLst>
                                      </p:cBhvr>
                                      <p:to>
                                        <p:strVal val="visible"/>
                                      </p:to>
                                    </p:set>
                                    <p:anim calcmode="lin" valueType="num">
                                      <p:cBhvr additive="base">
                                        <p:cTn id="11" dur="2000" fill="hold"/>
                                        <p:tgtEl>
                                          <p:spTgt spid="26625"/>
                                        </p:tgtEl>
                                        <p:attrNameLst>
                                          <p:attrName>ppt_x</p:attrName>
                                        </p:attrNameLst>
                                      </p:cBhvr>
                                      <p:tavLst>
                                        <p:tav tm="0">
                                          <p:val>
                                            <p:strVal val="0-#ppt_w/2"/>
                                          </p:val>
                                        </p:tav>
                                        <p:tav tm="100000">
                                          <p:val>
                                            <p:strVal val="#ppt_x"/>
                                          </p:val>
                                        </p:tav>
                                      </p:tavLst>
                                    </p:anim>
                                    <p:anim calcmode="lin" valueType="num">
                                      <p:cBhvr additive="base">
                                        <p:cTn id="12" dur="2000" fill="hold"/>
                                        <p:tgtEl>
                                          <p:spTgt spid="2662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5" grpId="0"/>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457200" y="1327107"/>
            <a:ext cx="8305800" cy="344145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0" indent="-457200" algn="just">
              <a:lnSpc>
                <a:spcPct val="115000"/>
              </a:lnSpc>
              <a:spcBef>
                <a:spcPts val="0"/>
              </a:spcBef>
              <a:spcAft>
                <a:spcPts val="0"/>
              </a:spcAft>
              <a:buFont typeface="+mj-lt"/>
              <a:buAutoNum type="arabicPeriod" startAt="21"/>
            </a:pPr>
            <a:endParaRPr lang="en-US" sz="2000" dirty="0" smtClean="0">
              <a:latin typeface="Bookman Old Style"/>
              <a:ea typeface="Calibri"/>
              <a:cs typeface="Times New Roman"/>
            </a:endParaRPr>
          </a:p>
          <a:p>
            <a:pPr marL="457200" marR="0" lvl="0" indent="-457200" algn="just">
              <a:lnSpc>
                <a:spcPct val="115000"/>
              </a:lnSpc>
              <a:spcBef>
                <a:spcPts val="0"/>
              </a:spcBef>
              <a:spcAft>
                <a:spcPts val="0"/>
              </a:spcAft>
            </a:pPr>
            <a:r>
              <a:rPr lang="en-US" sz="2000" dirty="0" smtClean="0">
                <a:latin typeface="Bookman Old Style"/>
                <a:ea typeface="Calibri"/>
                <a:cs typeface="Times New Roman"/>
              </a:rPr>
              <a:t>17. Showering water temperature at vacuum filter drums monitored and recorded by laboratory hourly during conventional vacuum system remained in the range of 55-60</a:t>
            </a:r>
            <a:r>
              <a:rPr lang="en-US" sz="2000" baseline="30000" dirty="0" smtClean="0">
                <a:latin typeface="Bookman Old Style"/>
                <a:ea typeface="Calibri"/>
                <a:cs typeface="Times New Roman"/>
              </a:rPr>
              <a:t>o</a:t>
            </a:r>
            <a:r>
              <a:rPr lang="en-US" sz="2000" dirty="0" smtClean="0">
                <a:latin typeface="Bookman Old Style"/>
                <a:ea typeface="Calibri"/>
                <a:cs typeface="Times New Roman"/>
              </a:rPr>
              <a:t>C.</a:t>
            </a:r>
          </a:p>
          <a:p>
            <a:pPr marL="457200" marR="0" lvl="0" indent="-457200" algn="just">
              <a:lnSpc>
                <a:spcPct val="115000"/>
              </a:lnSpc>
              <a:spcBef>
                <a:spcPts val="0"/>
              </a:spcBef>
              <a:spcAft>
                <a:spcPts val="0"/>
              </a:spcAft>
              <a:buFont typeface="+mj-lt"/>
              <a:buAutoNum type="arabicPeriod" startAt="21"/>
            </a:pPr>
            <a:endParaRPr lang="en-US" sz="1100" dirty="0" smtClean="0">
              <a:latin typeface="Calibri"/>
              <a:ea typeface="Calibri"/>
              <a:cs typeface="Times New Roman"/>
            </a:endParaRPr>
          </a:p>
          <a:p>
            <a:pPr marL="342900" marR="0" lvl="0" indent="-342900" algn="just">
              <a:lnSpc>
                <a:spcPct val="115000"/>
              </a:lnSpc>
              <a:spcBef>
                <a:spcPts val="0"/>
              </a:spcBef>
              <a:spcAft>
                <a:spcPts val="1000"/>
              </a:spcAft>
            </a:pPr>
            <a:r>
              <a:rPr lang="en-US" sz="2000" dirty="0" smtClean="0">
                <a:latin typeface="Bookman Old Style"/>
                <a:ea typeface="Calibri"/>
                <a:cs typeface="Times New Roman"/>
              </a:rPr>
              <a:t>18. Showering water temperature with isolated vacuum system at vacuum filter drums monitored and recorded in laboratory hourly remained in the range of 55-60</a:t>
            </a:r>
            <a:r>
              <a:rPr lang="en-US" sz="2000" baseline="30000" dirty="0" smtClean="0">
                <a:latin typeface="Bookman Old Style"/>
                <a:ea typeface="Calibri"/>
                <a:cs typeface="Times New Roman"/>
              </a:rPr>
              <a:t>o</a:t>
            </a:r>
            <a:r>
              <a:rPr lang="en-US" sz="2000" dirty="0" smtClean="0">
                <a:latin typeface="Bookman Old Style"/>
                <a:ea typeface="Calibri"/>
                <a:cs typeface="Times New Roman"/>
              </a:rPr>
              <a:t>C.</a:t>
            </a:r>
          </a:p>
          <a:p>
            <a:pPr marL="342900" marR="0" lvl="0" indent="-342900" algn="just">
              <a:lnSpc>
                <a:spcPct val="115000"/>
              </a:lnSpc>
              <a:spcBef>
                <a:spcPts val="0"/>
              </a:spcBef>
              <a:spcAft>
                <a:spcPts val="1000"/>
              </a:spcAft>
              <a:buFont typeface="+mj-lt"/>
              <a:buAutoNum type="arabicPeriod" startAt="21"/>
            </a:pPr>
            <a:endParaRPr lang="en-US" sz="1100" dirty="0">
              <a:latin typeface="Calibri"/>
              <a:ea typeface="Calibri"/>
              <a:cs typeface="Times New Roman"/>
            </a:endParaRPr>
          </a:p>
        </p:txBody>
      </p:sp>
      <p:sp>
        <p:nvSpPr>
          <p:cNvPr id="3" name="Rectangle 2"/>
          <p:cNvSpPr/>
          <p:nvPr/>
        </p:nvSpPr>
        <p:spPr>
          <a:xfrm>
            <a:off x="2514600" y="457200"/>
            <a:ext cx="3886200" cy="584775"/>
          </a:xfrm>
          <a:prstGeom prst="rect">
            <a:avLst/>
          </a:prstGeom>
        </p:spPr>
        <p:txBody>
          <a:bodyPr wrap="square">
            <a:spAutoFit/>
          </a:bodyPr>
          <a:lstStyle/>
          <a:p>
            <a:pPr lvl="0" algn="ctr" fontAlgn="base">
              <a:spcBef>
                <a:spcPct val="0"/>
              </a:spcBef>
              <a:spcAft>
                <a:spcPct val="0"/>
              </a:spcAft>
            </a:pPr>
            <a:r>
              <a:rPr lang="en-US" sz="3200" b="1" i="1" u="sng" dirty="0" smtClean="0">
                <a:solidFill>
                  <a:srgbClr val="00B050"/>
                </a:solidFill>
                <a:latin typeface="Bookman Old Style" pitchFamily="18" charset="0"/>
              </a:rPr>
              <a:t>RESULTS</a:t>
            </a:r>
          </a:p>
        </p:txBody>
      </p:sp>
      <p:sp>
        <p:nvSpPr>
          <p:cNvPr id="4" name="Slide Number Placeholder 3"/>
          <p:cNvSpPr>
            <a:spLocks noGrp="1"/>
          </p:cNvSpPr>
          <p:nvPr>
            <p:ph type="sldNum" sz="quarter" idx="12"/>
          </p:nvPr>
        </p:nvSpPr>
        <p:spPr/>
        <p:txBody>
          <a:bodyPr/>
          <a:lstStyle/>
          <a:p>
            <a:fld id="{08EDD6FF-34D1-4C92-9F4F-52169CA82F72}" type="slidenum">
              <a:rPr lang="en-US" smtClean="0"/>
              <a:pPr/>
              <a:t>13</a:t>
            </a:fld>
            <a:endParaRPr lang="en-US"/>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2000" fill="hold"/>
                                        <p:tgtEl>
                                          <p:spTgt spid="3"/>
                                        </p:tgtEl>
                                        <p:attrNameLst>
                                          <p:attrName>ppt_x</p:attrName>
                                        </p:attrNameLst>
                                      </p:cBhvr>
                                      <p:tavLst>
                                        <p:tav tm="0">
                                          <p:val>
                                            <p:strVal val="1+#ppt_w/2"/>
                                          </p:val>
                                        </p:tav>
                                        <p:tav tm="100000">
                                          <p:val>
                                            <p:strVal val="#ppt_x"/>
                                          </p:val>
                                        </p:tav>
                                      </p:tavLst>
                                    </p:anim>
                                    <p:anim calcmode="lin" valueType="num">
                                      <p:cBhvr additive="base">
                                        <p:cTn id="8" dur="2000" fill="hold"/>
                                        <p:tgtEl>
                                          <p:spTgt spid="3"/>
                                        </p:tgtEl>
                                        <p:attrNameLst>
                                          <p:attrName>ppt_y</p:attrName>
                                        </p:attrNameLst>
                                      </p:cBhvr>
                                      <p:tavLst>
                                        <p:tav tm="0">
                                          <p:val>
                                            <p:strVal val="1+#ppt_h/2"/>
                                          </p:val>
                                        </p:tav>
                                        <p:tav tm="100000">
                                          <p:val>
                                            <p:strVal val="#ppt_y"/>
                                          </p:val>
                                        </p:tav>
                                      </p:tavLst>
                                    </p:anim>
                                  </p:childTnLst>
                                </p:cTn>
                              </p:par>
                              <p:par>
                                <p:cTn id="9" presetID="2" presetClass="entr" presetSubtype="12" fill="hold" grpId="0" nodeType="withEffect">
                                  <p:stCondLst>
                                    <p:cond delay="0"/>
                                  </p:stCondLst>
                                  <p:childTnLst>
                                    <p:set>
                                      <p:cBhvr>
                                        <p:cTn id="10" dur="1" fill="hold">
                                          <p:stCondLst>
                                            <p:cond delay="0"/>
                                          </p:stCondLst>
                                        </p:cTn>
                                        <p:tgtEl>
                                          <p:spTgt spid="26625"/>
                                        </p:tgtEl>
                                        <p:attrNameLst>
                                          <p:attrName>style.visibility</p:attrName>
                                        </p:attrNameLst>
                                      </p:cBhvr>
                                      <p:to>
                                        <p:strVal val="visible"/>
                                      </p:to>
                                    </p:set>
                                    <p:anim calcmode="lin" valueType="num">
                                      <p:cBhvr additive="base">
                                        <p:cTn id="11" dur="2000" fill="hold"/>
                                        <p:tgtEl>
                                          <p:spTgt spid="26625"/>
                                        </p:tgtEl>
                                        <p:attrNameLst>
                                          <p:attrName>ppt_x</p:attrName>
                                        </p:attrNameLst>
                                      </p:cBhvr>
                                      <p:tavLst>
                                        <p:tav tm="0">
                                          <p:val>
                                            <p:strVal val="0-#ppt_w/2"/>
                                          </p:val>
                                        </p:tav>
                                        <p:tav tm="100000">
                                          <p:val>
                                            <p:strVal val="#ppt_x"/>
                                          </p:val>
                                        </p:tav>
                                      </p:tavLst>
                                    </p:anim>
                                    <p:anim calcmode="lin" valueType="num">
                                      <p:cBhvr additive="base">
                                        <p:cTn id="12" dur="2000" fill="hold"/>
                                        <p:tgtEl>
                                          <p:spTgt spid="2662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5" grpId="0"/>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457200" y="1045666"/>
            <a:ext cx="8305800" cy="451258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0" indent="-457200" algn="just">
              <a:lnSpc>
                <a:spcPct val="115000"/>
              </a:lnSpc>
              <a:spcBef>
                <a:spcPts val="0"/>
              </a:spcBef>
              <a:spcAft>
                <a:spcPts val="0"/>
              </a:spcAft>
            </a:pPr>
            <a:r>
              <a:rPr lang="en-US" sz="2000" dirty="0" smtClean="0">
                <a:latin typeface="Bookman Old Style"/>
                <a:ea typeface="Calibri"/>
                <a:cs typeface="Times New Roman"/>
              </a:rPr>
              <a:t>19. The ICUMSA of sugar production during conventional vacuum systems at vacuum filter is analyzed and recorded in laboratory as under</a:t>
            </a:r>
            <a:endParaRPr lang="en-US" sz="1100" dirty="0" smtClean="0">
              <a:latin typeface="Calibri"/>
              <a:ea typeface="Calibri"/>
              <a:cs typeface="Times New Roman"/>
            </a:endParaRPr>
          </a:p>
          <a:p>
            <a:pPr marL="342900" marR="0" lvl="0" indent="-342900" algn="just">
              <a:lnSpc>
                <a:spcPct val="115000"/>
              </a:lnSpc>
              <a:spcBef>
                <a:spcPts val="0"/>
              </a:spcBef>
              <a:spcAft>
                <a:spcPts val="0"/>
              </a:spcAft>
              <a:buFont typeface="+mj-lt"/>
              <a:buAutoNum type="romanUcPeriod"/>
            </a:pPr>
            <a:r>
              <a:rPr lang="en-US" sz="2000" dirty="0" smtClean="0">
                <a:latin typeface="Bookman Old Style"/>
                <a:ea typeface="Calibri"/>
                <a:cs typeface="Times New Roman"/>
              </a:rPr>
              <a:t>R1   	ICUMSA				40-45</a:t>
            </a:r>
            <a:endParaRPr lang="en-US" sz="1100" dirty="0" smtClean="0">
              <a:latin typeface="Calibri"/>
              <a:ea typeface="Calibri"/>
              <a:cs typeface="Times New Roman"/>
            </a:endParaRPr>
          </a:p>
          <a:p>
            <a:pPr marL="342900" marR="0" lvl="0" indent="-342900" algn="just">
              <a:lnSpc>
                <a:spcPct val="115000"/>
              </a:lnSpc>
              <a:spcBef>
                <a:spcPts val="0"/>
              </a:spcBef>
              <a:spcAft>
                <a:spcPts val="0"/>
              </a:spcAft>
              <a:buFont typeface="+mj-lt"/>
              <a:buAutoNum type="romanUcPeriod"/>
            </a:pPr>
            <a:r>
              <a:rPr lang="en-US" sz="2000" dirty="0" smtClean="0">
                <a:latin typeface="Bookman Old Style"/>
                <a:ea typeface="Calibri"/>
                <a:cs typeface="Times New Roman"/>
              </a:rPr>
              <a:t>R2   	ICUMSA				50-65</a:t>
            </a:r>
            <a:endParaRPr lang="en-US" sz="1100" dirty="0" smtClean="0">
              <a:latin typeface="Calibri"/>
              <a:ea typeface="Calibri"/>
              <a:cs typeface="Times New Roman"/>
            </a:endParaRPr>
          </a:p>
          <a:p>
            <a:pPr marL="342900" marR="0" lvl="0" indent="-342900" algn="just">
              <a:lnSpc>
                <a:spcPct val="115000"/>
              </a:lnSpc>
              <a:spcBef>
                <a:spcPts val="0"/>
              </a:spcBef>
              <a:spcAft>
                <a:spcPts val="0"/>
              </a:spcAft>
              <a:buFont typeface="+mj-lt"/>
              <a:buAutoNum type="romanUcPeriod"/>
            </a:pPr>
            <a:r>
              <a:rPr lang="en-US" sz="2000" dirty="0" smtClean="0">
                <a:latin typeface="Bookman Old Style"/>
                <a:ea typeface="Calibri"/>
                <a:cs typeface="Times New Roman"/>
              </a:rPr>
              <a:t>R3   	ICUMSA				62-70</a:t>
            </a:r>
          </a:p>
          <a:p>
            <a:pPr marL="342900" marR="0" lvl="0" indent="-342900" algn="just">
              <a:lnSpc>
                <a:spcPct val="115000"/>
              </a:lnSpc>
              <a:spcBef>
                <a:spcPts val="0"/>
              </a:spcBef>
              <a:spcAft>
                <a:spcPts val="0"/>
              </a:spcAft>
              <a:buFont typeface="+mj-lt"/>
              <a:buAutoNum type="romanUcPeriod"/>
            </a:pPr>
            <a:endParaRPr lang="en-US" sz="1100" dirty="0" smtClean="0">
              <a:latin typeface="Calibri"/>
              <a:ea typeface="Calibri"/>
              <a:cs typeface="Times New Roman"/>
            </a:endParaRPr>
          </a:p>
          <a:p>
            <a:pPr marL="457200" marR="0" lvl="0" indent="-457200" algn="just">
              <a:lnSpc>
                <a:spcPct val="115000"/>
              </a:lnSpc>
              <a:spcBef>
                <a:spcPts val="0"/>
              </a:spcBef>
              <a:spcAft>
                <a:spcPts val="0"/>
              </a:spcAft>
            </a:pPr>
            <a:r>
              <a:rPr lang="en-US" sz="2000" dirty="0" smtClean="0">
                <a:latin typeface="Bookman Old Style"/>
                <a:ea typeface="Calibri"/>
                <a:cs typeface="Times New Roman"/>
              </a:rPr>
              <a:t>20. The ICUMSA of sugar production after modification of vacuum systems at vacuum filter is analyzed and recorded in laboratory as under</a:t>
            </a:r>
            <a:endParaRPr lang="en-US" sz="1100" dirty="0" smtClean="0">
              <a:latin typeface="Calibri"/>
              <a:ea typeface="Calibri"/>
              <a:cs typeface="Times New Roman"/>
            </a:endParaRPr>
          </a:p>
          <a:p>
            <a:pPr marL="342900" marR="0" lvl="0" indent="-342900" algn="just">
              <a:lnSpc>
                <a:spcPct val="115000"/>
              </a:lnSpc>
              <a:spcBef>
                <a:spcPts val="0"/>
              </a:spcBef>
              <a:spcAft>
                <a:spcPts val="0"/>
              </a:spcAft>
              <a:buFont typeface="+mj-lt"/>
              <a:buAutoNum type="romanUcPeriod"/>
            </a:pPr>
            <a:r>
              <a:rPr lang="en-US" sz="2000" dirty="0" smtClean="0">
                <a:latin typeface="Bookman Old Style"/>
                <a:ea typeface="Calibri"/>
                <a:cs typeface="Times New Roman"/>
              </a:rPr>
              <a:t>R1   	ICUMSA				35-38</a:t>
            </a:r>
            <a:endParaRPr lang="en-US" sz="1100" dirty="0" smtClean="0">
              <a:latin typeface="Calibri"/>
              <a:ea typeface="Calibri"/>
              <a:cs typeface="Times New Roman"/>
            </a:endParaRPr>
          </a:p>
          <a:p>
            <a:pPr marL="342900" marR="0" lvl="0" indent="-342900" algn="just">
              <a:lnSpc>
                <a:spcPct val="115000"/>
              </a:lnSpc>
              <a:spcBef>
                <a:spcPts val="0"/>
              </a:spcBef>
              <a:spcAft>
                <a:spcPts val="0"/>
              </a:spcAft>
              <a:buFont typeface="+mj-lt"/>
              <a:buAutoNum type="romanUcPeriod"/>
            </a:pPr>
            <a:r>
              <a:rPr lang="en-US" sz="2000" dirty="0" smtClean="0">
                <a:latin typeface="Bookman Old Style"/>
                <a:ea typeface="Calibri"/>
                <a:cs typeface="Times New Roman"/>
              </a:rPr>
              <a:t>R2   	ICUMSA				45-60</a:t>
            </a:r>
            <a:endParaRPr lang="en-US" sz="1100" dirty="0" smtClean="0">
              <a:latin typeface="Calibri"/>
              <a:ea typeface="Calibri"/>
              <a:cs typeface="Times New Roman"/>
            </a:endParaRPr>
          </a:p>
          <a:p>
            <a:pPr marL="342900" marR="0" lvl="0" indent="-342900" algn="just">
              <a:lnSpc>
                <a:spcPct val="115000"/>
              </a:lnSpc>
              <a:spcBef>
                <a:spcPts val="0"/>
              </a:spcBef>
              <a:spcAft>
                <a:spcPts val="1000"/>
              </a:spcAft>
              <a:buFont typeface="+mj-lt"/>
              <a:buAutoNum type="romanUcPeriod"/>
            </a:pPr>
            <a:r>
              <a:rPr lang="en-US" sz="2000" dirty="0" smtClean="0">
                <a:latin typeface="Bookman Old Style"/>
                <a:ea typeface="Calibri"/>
                <a:cs typeface="Times New Roman"/>
              </a:rPr>
              <a:t>R3   	ICUMSA				55-68</a:t>
            </a:r>
            <a:endParaRPr lang="en-US" sz="1100" dirty="0">
              <a:latin typeface="Calibri"/>
              <a:ea typeface="Calibri"/>
              <a:cs typeface="Times New Roman"/>
            </a:endParaRPr>
          </a:p>
        </p:txBody>
      </p:sp>
      <p:sp>
        <p:nvSpPr>
          <p:cNvPr id="3" name="Rectangle 2"/>
          <p:cNvSpPr/>
          <p:nvPr/>
        </p:nvSpPr>
        <p:spPr>
          <a:xfrm>
            <a:off x="2514600" y="457200"/>
            <a:ext cx="3886200" cy="584775"/>
          </a:xfrm>
          <a:prstGeom prst="rect">
            <a:avLst/>
          </a:prstGeom>
        </p:spPr>
        <p:txBody>
          <a:bodyPr wrap="square">
            <a:spAutoFit/>
          </a:bodyPr>
          <a:lstStyle/>
          <a:p>
            <a:pPr lvl="0" algn="ctr" fontAlgn="base">
              <a:spcBef>
                <a:spcPct val="0"/>
              </a:spcBef>
              <a:spcAft>
                <a:spcPct val="0"/>
              </a:spcAft>
            </a:pPr>
            <a:r>
              <a:rPr lang="en-US" sz="3200" b="1" i="1" u="sng" dirty="0" smtClean="0">
                <a:solidFill>
                  <a:srgbClr val="00B050"/>
                </a:solidFill>
                <a:latin typeface="Bookman Old Style" pitchFamily="18" charset="0"/>
              </a:rPr>
              <a:t>RESULTS</a:t>
            </a:r>
          </a:p>
        </p:txBody>
      </p:sp>
      <p:sp>
        <p:nvSpPr>
          <p:cNvPr id="4" name="Slide Number Placeholder 3"/>
          <p:cNvSpPr>
            <a:spLocks noGrp="1"/>
          </p:cNvSpPr>
          <p:nvPr>
            <p:ph type="sldNum" sz="quarter" idx="12"/>
          </p:nvPr>
        </p:nvSpPr>
        <p:spPr/>
        <p:txBody>
          <a:bodyPr/>
          <a:lstStyle/>
          <a:p>
            <a:fld id="{08EDD6FF-34D1-4C92-9F4F-52169CA82F72}" type="slidenum">
              <a:rPr lang="en-US" smtClean="0"/>
              <a:pPr/>
              <a:t>14</a:t>
            </a:fld>
            <a:endParaRPr lang="en-US"/>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2000" fill="hold"/>
                                        <p:tgtEl>
                                          <p:spTgt spid="3"/>
                                        </p:tgtEl>
                                        <p:attrNameLst>
                                          <p:attrName>ppt_x</p:attrName>
                                        </p:attrNameLst>
                                      </p:cBhvr>
                                      <p:tavLst>
                                        <p:tav tm="0">
                                          <p:val>
                                            <p:strVal val="1+#ppt_w/2"/>
                                          </p:val>
                                        </p:tav>
                                        <p:tav tm="100000">
                                          <p:val>
                                            <p:strVal val="#ppt_x"/>
                                          </p:val>
                                        </p:tav>
                                      </p:tavLst>
                                    </p:anim>
                                    <p:anim calcmode="lin" valueType="num">
                                      <p:cBhvr additive="base">
                                        <p:cTn id="8" dur="2000" fill="hold"/>
                                        <p:tgtEl>
                                          <p:spTgt spid="3"/>
                                        </p:tgtEl>
                                        <p:attrNameLst>
                                          <p:attrName>ppt_y</p:attrName>
                                        </p:attrNameLst>
                                      </p:cBhvr>
                                      <p:tavLst>
                                        <p:tav tm="0">
                                          <p:val>
                                            <p:strVal val="1+#ppt_h/2"/>
                                          </p:val>
                                        </p:tav>
                                        <p:tav tm="100000">
                                          <p:val>
                                            <p:strVal val="#ppt_y"/>
                                          </p:val>
                                        </p:tav>
                                      </p:tavLst>
                                    </p:anim>
                                  </p:childTnLst>
                                </p:cTn>
                              </p:par>
                              <p:par>
                                <p:cTn id="9" presetID="2" presetClass="entr" presetSubtype="12" fill="hold" grpId="0" nodeType="withEffect">
                                  <p:stCondLst>
                                    <p:cond delay="0"/>
                                  </p:stCondLst>
                                  <p:childTnLst>
                                    <p:set>
                                      <p:cBhvr>
                                        <p:cTn id="10" dur="1" fill="hold">
                                          <p:stCondLst>
                                            <p:cond delay="0"/>
                                          </p:stCondLst>
                                        </p:cTn>
                                        <p:tgtEl>
                                          <p:spTgt spid="26625"/>
                                        </p:tgtEl>
                                        <p:attrNameLst>
                                          <p:attrName>style.visibility</p:attrName>
                                        </p:attrNameLst>
                                      </p:cBhvr>
                                      <p:to>
                                        <p:strVal val="visible"/>
                                      </p:to>
                                    </p:set>
                                    <p:anim calcmode="lin" valueType="num">
                                      <p:cBhvr additive="base">
                                        <p:cTn id="11" dur="2000" fill="hold"/>
                                        <p:tgtEl>
                                          <p:spTgt spid="26625"/>
                                        </p:tgtEl>
                                        <p:attrNameLst>
                                          <p:attrName>ppt_x</p:attrName>
                                        </p:attrNameLst>
                                      </p:cBhvr>
                                      <p:tavLst>
                                        <p:tav tm="0">
                                          <p:val>
                                            <p:strVal val="0-#ppt_w/2"/>
                                          </p:val>
                                        </p:tav>
                                        <p:tav tm="100000">
                                          <p:val>
                                            <p:strVal val="#ppt_x"/>
                                          </p:val>
                                        </p:tav>
                                      </p:tavLst>
                                    </p:anim>
                                    <p:anim calcmode="lin" valueType="num">
                                      <p:cBhvr additive="base">
                                        <p:cTn id="12" dur="2000" fill="hold"/>
                                        <p:tgtEl>
                                          <p:spTgt spid="2662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5" grpId="0"/>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457200" y="1871055"/>
            <a:ext cx="8305800" cy="35696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0" indent="-457200" algn="just">
              <a:lnSpc>
                <a:spcPct val="115000"/>
              </a:lnSpc>
              <a:spcBef>
                <a:spcPts val="0"/>
              </a:spcBef>
              <a:spcAft>
                <a:spcPts val="0"/>
              </a:spcAft>
            </a:pPr>
            <a:r>
              <a:rPr lang="en-US" sz="2000" dirty="0" smtClean="0">
                <a:latin typeface="Bookman Old Style"/>
                <a:ea typeface="Calibri"/>
                <a:cs typeface="Times New Roman"/>
              </a:rPr>
              <a:t>21. </a:t>
            </a:r>
            <a:r>
              <a:rPr lang="en-US" sz="2000" dirty="0" smtClean="0">
                <a:latin typeface="Bookman Old Style"/>
                <a:ea typeface="Calibri"/>
                <a:cs typeface="Times New Roman"/>
              </a:rPr>
              <a:t>In Conventional vacuum system, mud is disposed </a:t>
            </a:r>
            <a:r>
              <a:rPr lang="en-US" sz="2000" dirty="0" smtClean="0">
                <a:latin typeface="Bookman Old Style"/>
                <a:ea typeface="Calibri"/>
                <a:cs typeface="Times New Roman"/>
              </a:rPr>
              <a:t>with use of maximum transportation. With unhygienic condition at the mud collection point.</a:t>
            </a:r>
          </a:p>
          <a:p>
            <a:pPr marL="457200" marR="0" lvl="0" indent="-457200" algn="just">
              <a:lnSpc>
                <a:spcPct val="115000"/>
              </a:lnSpc>
              <a:spcBef>
                <a:spcPts val="0"/>
              </a:spcBef>
              <a:spcAft>
                <a:spcPts val="0"/>
              </a:spcAft>
              <a:buFont typeface="+mj-lt"/>
              <a:buAutoNum type="arabicPeriod" startAt="25"/>
            </a:pPr>
            <a:endParaRPr lang="en-US" sz="2000" dirty="0" smtClean="0">
              <a:latin typeface="Bookman Old Style"/>
              <a:ea typeface="Calibri"/>
              <a:cs typeface="Times New Roman"/>
            </a:endParaRPr>
          </a:p>
          <a:p>
            <a:pPr marL="457200" marR="0" lvl="0" indent="-457200" algn="just">
              <a:lnSpc>
                <a:spcPct val="115000"/>
              </a:lnSpc>
              <a:spcBef>
                <a:spcPts val="0"/>
              </a:spcBef>
              <a:spcAft>
                <a:spcPts val="0"/>
              </a:spcAft>
              <a:buFont typeface="+mj-lt"/>
              <a:buAutoNum type="arabicPeriod" startAt="25"/>
            </a:pPr>
            <a:endParaRPr lang="en-US" sz="1100" dirty="0" smtClean="0">
              <a:latin typeface="Calibri"/>
              <a:ea typeface="Calibri"/>
              <a:cs typeface="Times New Roman"/>
            </a:endParaRPr>
          </a:p>
          <a:p>
            <a:pPr marL="342900" marR="0" lvl="0" indent="-342900" algn="just">
              <a:lnSpc>
                <a:spcPct val="115000"/>
              </a:lnSpc>
              <a:spcBef>
                <a:spcPts val="0"/>
              </a:spcBef>
              <a:spcAft>
                <a:spcPts val="1000"/>
              </a:spcAft>
            </a:pPr>
            <a:r>
              <a:rPr lang="en-US" sz="2000" dirty="0" smtClean="0">
                <a:latin typeface="Bookman Old Style"/>
                <a:ea typeface="Calibri"/>
                <a:cs typeface="Times New Roman"/>
              </a:rPr>
              <a:t>22. </a:t>
            </a:r>
            <a:r>
              <a:rPr lang="en-US" sz="2000" dirty="0" smtClean="0">
                <a:latin typeface="Bookman Old Style"/>
                <a:ea typeface="Calibri"/>
                <a:cs typeface="Times New Roman"/>
              </a:rPr>
              <a:t>In modified isolated vacuum system, mud is disposed </a:t>
            </a:r>
            <a:r>
              <a:rPr lang="en-US" sz="2000" dirty="0" smtClean="0">
                <a:latin typeface="Bookman Old Style"/>
                <a:ea typeface="Calibri"/>
                <a:cs typeface="Times New Roman"/>
              </a:rPr>
              <a:t>with use of minimum transportation and with neat clean and hygienic mud collection points.</a:t>
            </a:r>
          </a:p>
          <a:p>
            <a:pPr marL="342900" marR="0" lvl="0" indent="-342900" algn="just">
              <a:lnSpc>
                <a:spcPct val="115000"/>
              </a:lnSpc>
              <a:spcBef>
                <a:spcPts val="0"/>
              </a:spcBef>
              <a:spcAft>
                <a:spcPts val="1000"/>
              </a:spcAft>
              <a:buFont typeface="+mj-lt"/>
              <a:buAutoNum type="arabicPeriod" startAt="25"/>
            </a:pPr>
            <a:endParaRPr lang="en-US" sz="2000" dirty="0" smtClean="0">
              <a:latin typeface="Bookman Old Style"/>
              <a:ea typeface="Calibri"/>
              <a:cs typeface="Times New Roman"/>
            </a:endParaRPr>
          </a:p>
          <a:p>
            <a:pPr marL="342900" marR="0" lvl="0" indent="-342900" algn="just">
              <a:lnSpc>
                <a:spcPct val="115000"/>
              </a:lnSpc>
              <a:spcBef>
                <a:spcPts val="0"/>
              </a:spcBef>
              <a:spcAft>
                <a:spcPts val="1000"/>
              </a:spcAft>
              <a:buFont typeface="+mj-lt"/>
              <a:buAutoNum type="arabicPeriod" startAt="25"/>
            </a:pPr>
            <a:endParaRPr lang="en-US" sz="1100" dirty="0">
              <a:latin typeface="Calibri"/>
              <a:ea typeface="Calibri"/>
              <a:cs typeface="Times New Roman"/>
            </a:endParaRPr>
          </a:p>
        </p:txBody>
      </p:sp>
      <p:sp>
        <p:nvSpPr>
          <p:cNvPr id="3" name="Rectangle 2"/>
          <p:cNvSpPr/>
          <p:nvPr/>
        </p:nvSpPr>
        <p:spPr>
          <a:xfrm>
            <a:off x="2514600" y="457200"/>
            <a:ext cx="3886200" cy="584775"/>
          </a:xfrm>
          <a:prstGeom prst="rect">
            <a:avLst/>
          </a:prstGeom>
        </p:spPr>
        <p:txBody>
          <a:bodyPr wrap="square">
            <a:spAutoFit/>
          </a:bodyPr>
          <a:lstStyle/>
          <a:p>
            <a:pPr lvl="0" algn="ctr" fontAlgn="base">
              <a:spcBef>
                <a:spcPct val="0"/>
              </a:spcBef>
              <a:spcAft>
                <a:spcPct val="0"/>
              </a:spcAft>
            </a:pPr>
            <a:r>
              <a:rPr lang="en-US" sz="3200" b="1" i="1" u="sng" dirty="0" smtClean="0">
                <a:solidFill>
                  <a:srgbClr val="00B050"/>
                </a:solidFill>
                <a:latin typeface="Bookman Old Style" pitchFamily="18" charset="0"/>
              </a:rPr>
              <a:t>RESULTS</a:t>
            </a:r>
          </a:p>
        </p:txBody>
      </p:sp>
      <p:sp>
        <p:nvSpPr>
          <p:cNvPr id="4" name="Slide Number Placeholder 3"/>
          <p:cNvSpPr>
            <a:spLocks noGrp="1"/>
          </p:cNvSpPr>
          <p:nvPr>
            <p:ph type="sldNum" sz="quarter" idx="12"/>
          </p:nvPr>
        </p:nvSpPr>
        <p:spPr/>
        <p:txBody>
          <a:bodyPr/>
          <a:lstStyle/>
          <a:p>
            <a:fld id="{08EDD6FF-34D1-4C92-9F4F-52169CA82F72}" type="slidenum">
              <a:rPr lang="en-US" smtClean="0"/>
              <a:pPr/>
              <a:t>15</a:t>
            </a:fld>
            <a:endParaRPr lang="en-US"/>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2000" fill="hold"/>
                                        <p:tgtEl>
                                          <p:spTgt spid="3"/>
                                        </p:tgtEl>
                                        <p:attrNameLst>
                                          <p:attrName>ppt_x</p:attrName>
                                        </p:attrNameLst>
                                      </p:cBhvr>
                                      <p:tavLst>
                                        <p:tav tm="0">
                                          <p:val>
                                            <p:strVal val="1+#ppt_w/2"/>
                                          </p:val>
                                        </p:tav>
                                        <p:tav tm="100000">
                                          <p:val>
                                            <p:strVal val="#ppt_x"/>
                                          </p:val>
                                        </p:tav>
                                      </p:tavLst>
                                    </p:anim>
                                    <p:anim calcmode="lin" valueType="num">
                                      <p:cBhvr additive="base">
                                        <p:cTn id="8" dur="2000" fill="hold"/>
                                        <p:tgtEl>
                                          <p:spTgt spid="3"/>
                                        </p:tgtEl>
                                        <p:attrNameLst>
                                          <p:attrName>ppt_y</p:attrName>
                                        </p:attrNameLst>
                                      </p:cBhvr>
                                      <p:tavLst>
                                        <p:tav tm="0">
                                          <p:val>
                                            <p:strVal val="1+#ppt_h/2"/>
                                          </p:val>
                                        </p:tav>
                                        <p:tav tm="100000">
                                          <p:val>
                                            <p:strVal val="#ppt_y"/>
                                          </p:val>
                                        </p:tav>
                                      </p:tavLst>
                                    </p:anim>
                                  </p:childTnLst>
                                </p:cTn>
                              </p:par>
                              <p:par>
                                <p:cTn id="9" presetID="2" presetClass="entr" presetSubtype="12" fill="hold" grpId="0" nodeType="withEffect">
                                  <p:stCondLst>
                                    <p:cond delay="0"/>
                                  </p:stCondLst>
                                  <p:childTnLst>
                                    <p:set>
                                      <p:cBhvr>
                                        <p:cTn id="10" dur="1" fill="hold">
                                          <p:stCondLst>
                                            <p:cond delay="0"/>
                                          </p:stCondLst>
                                        </p:cTn>
                                        <p:tgtEl>
                                          <p:spTgt spid="26625"/>
                                        </p:tgtEl>
                                        <p:attrNameLst>
                                          <p:attrName>style.visibility</p:attrName>
                                        </p:attrNameLst>
                                      </p:cBhvr>
                                      <p:to>
                                        <p:strVal val="visible"/>
                                      </p:to>
                                    </p:set>
                                    <p:anim calcmode="lin" valueType="num">
                                      <p:cBhvr additive="base">
                                        <p:cTn id="11" dur="2000" fill="hold"/>
                                        <p:tgtEl>
                                          <p:spTgt spid="26625"/>
                                        </p:tgtEl>
                                        <p:attrNameLst>
                                          <p:attrName>ppt_x</p:attrName>
                                        </p:attrNameLst>
                                      </p:cBhvr>
                                      <p:tavLst>
                                        <p:tav tm="0">
                                          <p:val>
                                            <p:strVal val="0-#ppt_w/2"/>
                                          </p:val>
                                        </p:tav>
                                        <p:tav tm="100000">
                                          <p:val>
                                            <p:strVal val="#ppt_x"/>
                                          </p:val>
                                        </p:tav>
                                      </p:tavLst>
                                    </p:anim>
                                    <p:anim calcmode="lin" valueType="num">
                                      <p:cBhvr additive="base">
                                        <p:cTn id="12" dur="2000" fill="hold"/>
                                        <p:tgtEl>
                                          <p:spTgt spid="2662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5" grpId="0"/>
      <p:bldP spid="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228600" y="823391"/>
            <a:ext cx="8534400" cy="605447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lnSpc>
                <a:spcPct val="115000"/>
              </a:lnSpc>
              <a:spcAft>
                <a:spcPts val="1000"/>
              </a:spcAft>
            </a:pPr>
            <a:r>
              <a:rPr lang="en-US" sz="1900" dirty="0" smtClean="0">
                <a:latin typeface="Bookman Old Style" pitchFamily="18" charset="0"/>
                <a:ea typeface="Calibri"/>
                <a:cs typeface="Times New Roman"/>
              </a:rPr>
              <a:t>The improvement in performance of the vacuum filter has been achieved by modifying and making a complete isolated vacuum system for both sections of head of vacuum filters. This arrangement is made by provision of separate independent vacuum lines for each section of the vacuum filter head along with provision of separate vacuum pumps.</a:t>
            </a:r>
          </a:p>
          <a:p>
            <a:pPr algn="just"/>
            <a:r>
              <a:rPr lang="en-US" sz="1900" dirty="0" smtClean="0">
                <a:latin typeface="Bookman Old Style" pitchFamily="18" charset="0"/>
                <a:ea typeface="Calibri"/>
                <a:cs typeface="Times New Roman"/>
              </a:rPr>
              <a:t>In the existing conventional vacuum system of the vacuum filters, the </a:t>
            </a:r>
            <a:r>
              <a:rPr lang="en-US" sz="1900" dirty="0" err="1" smtClean="0">
                <a:latin typeface="Bookman Old Style" pitchFamily="18" charset="0"/>
                <a:ea typeface="Calibri"/>
                <a:cs typeface="Times New Roman"/>
              </a:rPr>
              <a:t>vapours</a:t>
            </a:r>
            <a:r>
              <a:rPr lang="en-US" sz="1900" dirty="0" smtClean="0">
                <a:latin typeface="Bookman Old Style" pitchFamily="18" charset="0"/>
                <a:ea typeface="Calibri"/>
                <a:cs typeface="Times New Roman"/>
              </a:rPr>
              <a:t> collected at low and high vacuum sections of the vacuum filter head, get mixed into a common vacuum line proceeding to a common vacuum pump. In routine operation, there is regular practice of consistent breaking of vacuum at the completion of each rotation of the drum. </a:t>
            </a:r>
            <a:r>
              <a:rPr lang="en-US" sz="1900" dirty="0" smtClean="0">
                <a:latin typeface="Bookman Old Style" pitchFamily="18" charset="0"/>
              </a:rPr>
              <a:t>During the start of creation of vacuum during next rotation, there is faced the fluctuation in vacuum. It affects the vacuum at high section of the head. The chances for entrainment of the extracted juice in the filtrate receivers occur repeatedly. In modified isolated vacuum system, due to consistent high vacuum on both sections of the head, there occurs no fluctuation in vacuum. Therefore the entrainment chances become nil or very rare. </a:t>
            </a:r>
            <a:endParaRPr lang="en-US" sz="1900" dirty="0" smtClean="0">
              <a:latin typeface="Bookman Old Style" pitchFamily="18" charset="0"/>
              <a:ea typeface="Calibri"/>
              <a:cs typeface="Times New Roman"/>
            </a:endParaRPr>
          </a:p>
          <a:p>
            <a:endParaRPr lang="en-US" sz="2000" b="1" i="1" dirty="0" smtClean="0">
              <a:solidFill>
                <a:srgbClr val="00B050"/>
              </a:solidFill>
              <a:latin typeface="Bookman Old Style" pitchFamily="18" charset="0"/>
            </a:endParaRPr>
          </a:p>
        </p:txBody>
      </p:sp>
      <p:sp>
        <p:nvSpPr>
          <p:cNvPr id="3" name="Rectangle 2"/>
          <p:cNvSpPr/>
          <p:nvPr/>
        </p:nvSpPr>
        <p:spPr>
          <a:xfrm>
            <a:off x="2514600" y="228600"/>
            <a:ext cx="3886200" cy="523220"/>
          </a:xfrm>
          <a:prstGeom prst="rect">
            <a:avLst/>
          </a:prstGeom>
        </p:spPr>
        <p:txBody>
          <a:bodyPr wrap="square">
            <a:spAutoFit/>
          </a:bodyPr>
          <a:lstStyle/>
          <a:p>
            <a:pPr lvl="0" algn="ctr" fontAlgn="base">
              <a:spcBef>
                <a:spcPct val="0"/>
              </a:spcBef>
              <a:spcAft>
                <a:spcPct val="0"/>
              </a:spcAft>
            </a:pPr>
            <a:r>
              <a:rPr lang="en-US" sz="2800" b="1" u="sng" dirty="0" smtClean="0">
                <a:solidFill>
                  <a:srgbClr val="00B050"/>
                </a:solidFill>
                <a:latin typeface="Bookman Old Style" pitchFamily="18" charset="0"/>
              </a:rPr>
              <a:t>DISCUSSION</a:t>
            </a:r>
            <a:endParaRPr lang="en-US" sz="2800" b="1" i="1" u="sng" dirty="0" smtClean="0">
              <a:solidFill>
                <a:srgbClr val="00B050"/>
              </a:solidFill>
              <a:latin typeface="Bookman Old Style" pitchFamily="18" charset="0"/>
            </a:endParaRPr>
          </a:p>
        </p:txBody>
      </p:sp>
      <p:sp>
        <p:nvSpPr>
          <p:cNvPr id="4" name="Slide Number Placeholder 3"/>
          <p:cNvSpPr>
            <a:spLocks noGrp="1"/>
          </p:cNvSpPr>
          <p:nvPr>
            <p:ph type="sldNum" sz="quarter" idx="12"/>
          </p:nvPr>
        </p:nvSpPr>
        <p:spPr/>
        <p:txBody>
          <a:bodyPr/>
          <a:lstStyle/>
          <a:p>
            <a:fld id="{08EDD6FF-34D1-4C92-9F4F-52169CA82F72}" type="slidenum">
              <a:rPr lang="en-US" smtClean="0"/>
              <a:pPr/>
              <a:t>16</a:t>
            </a:fld>
            <a:endParaRPr lang="en-US" dirty="0"/>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2000" fill="hold"/>
                                        <p:tgtEl>
                                          <p:spTgt spid="3"/>
                                        </p:tgtEl>
                                        <p:attrNameLst>
                                          <p:attrName>ppt_x</p:attrName>
                                        </p:attrNameLst>
                                      </p:cBhvr>
                                      <p:tavLst>
                                        <p:tav tm="0">
                                          <p:val>
                                            <p:strVal val="0-#ppt_w/2"/>
                                          </p:val>
                                        </p:tav>
                                        <p:tav tm="100000">
                                          <p:val>
                                            <p:strVal val="#ppt_x"/>
                                          </p:val>
                                        </p:tav>
                                      </p:tavLst>
                                    </p:anim>
                                    <p:anim calcmode="lin" valueType="num">
                                      <p:cBhvr additive="base">
                                        <p:cTn id="8" dur="2000" fill="hold"/>
                                        <p:tgtEl>
                                          <p:spTgt spid="3"/>
                                        </p:tgtEl>
                                        <p:attrNameLst>
                                          <p:attrName>ppt_y</p:attrName>
                                        </p:attrNameLst>
                                      </p:cBhvr>
                                      <p:tavLst>
                                        <p:tav tm="0">
                                          <p:val>
                                            <p:strVal val="0-#ppt_h/2"/>
                                          </p:val>
                                        </p:tav>
                                        <p:tav tm="100000">
                                          <p:val>
                                            <p:strVal val="#ppt_y"/>
                                          </p:val>
                                        </p:tav>
                                      </p:tavLst>
                                    </p:anim>
                                  </p:childTnLst>
                                </p:cTn>
                              </p:par>
                              <p:par>
                                <p:cTn id="9" presetID="2" presetClass="entr" presetSubtype="6" fill="hold" grpId="0" nodeType="withEffect">
                                  <p:stCondLst>
                                    <p:cond delay="0"/>
                                  </p:stCondLst>
                                  <p:childTnLst>
                                    <p:set>
                                      <p:cBhvr>
                                        <p:cTn id="10" dur="1" fill="hold">
                                          <p:stCondLst>
                                            <p:cond delay="0"/>
                                          </p:stCondLst>
                                        </p:cTn>
                                        <p:tgtEl>
                                          <p:spTgt spid="26625"/>
                                        </p:tgtEl>
                                        <p:attrNameLst>
                                          <p:attrName>style.visibility</p:attrName>
                                        </p:attrNameLst>
                                      </p:cBhvr>
                                      <p:to>
                                        <p:strVal val="visible"/>
                                      </p:to>
                                    </p:set>
                                    <p:anim calcmode="lin" valueType="num">
                                      <p:cBhvr additive="base">
                                        <p:cTn id="11" dur="2000" fill="hold"/>
                                        <p:tgtEl>
                                          <p:spTgt spid="26625"/>
                                        </p:tgtEl>
                                        <p:attrNameLst>
                                          <p:attrName>ppt_x</p:attrName>
                                        </p:attrNameLst>
                                      </p:cBhvr>
                                      <p:tavLst>
                                        <p:tav tm="0">
                                          <p:val>
                                            <p:strVal val="1+#ppt_w/2"/>
                                          </p:val>
                                        </p:tav>
                                        <p:tav tm="100000">
                                          <p:val>
                                            <p:strVal val="#ppt_x"/>
                                          </p:val>
                                        </p:tav>
                                      </p:tavLst>
                                    </p:anim>
                                    <p:anim calcmode="lin" valueType="num">
                                      <p:cBhvr additive="base">
                                        <p:cTn id="12" dur="2000" fill="hold"/>
                                        <p:tgtEl>
                                          <p:spTgt spid="2662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5" grpId="0"/>
      <p:bldP spid="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228600" y="719808"/>
            <a:ext cx="8534400" cy="5606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spcAft>
                <a:spcPts val="1000"/>
              </a:spcAft>
            </a:pPr>
            <a:r>
              <a:rPr lang="en-US" sz="2000" dirty="0" smtClean="0">
                <a:latin typeface="Bookman Old Style"/>
                <a:ea typeface="Calibri"/>
                <a:cs typeface="Times New Roman"/>
              </a:rPr>
              <a:t>The merits of newly modified isolated vacuum system are as under: </a:t>
            </a:r>
            <a:endParaRPr lang="en-US" sz="2000" dirty="0" smtClean="0">
              <a:latin typeface="Calibri"/>
              <a:ea typeface="Calibri"/>
              <a:cs typeface="Times New Roman"/>
            </a:endParaRPr>
          </a:p>
          <a:p>
            <a:pPr marL="342900" marR="0" lvl="0" indent="-342900" algn="just">
              <a:spcBef>
                <a:spcPts val="0"/>
              </a:spcBef>
              <a:spcAft>
                <a:spcPts val="0"/>
              </a:spcAft>
              <a:buFont typeface="+mj-lt"/>
              <a:buAutoNum type="arabicPeriod"/>
            </a:pPr>
            <a:r>
              <a:rPr lang="en-US" sz="2000" b="1" dirty="0" smtClean="0">
                <a:latin typeface="Bookman Old Style"/>
                <a:ea typeface="Calibri"/>
                <a:cs typeface="Times New Roman"/>
              </a:rPr>
              <a:t>The control of losses at vacuum filters</a:t>
            </a:r>
            <a:endParaRPr lang="en-US" sz="2000" dirty="0" smtClean="0">
              <a:latin typeface="Calibri"/>
              <a:ea typeface="Calibri"/>
              <a:cs typeface="Times New Roman"/>
            </a:endParaRPr>
          </a:p>
          <a:p>
            <a:pPr marL="457200" marR="0" algn="just">
              <a:spcBef>
                <a:spcPts val="0"/>
              </a:spcBef>
              <a:spcAft>
                <a:spcPts val="0"/>
              </a:spcAft>
            </a:pPr>
            <a:r>
              <a:rPr lang="en-US" sz="2000" dirty="0" smtClean="0">
                <a:latin typeface="Bookman Old Style"/>
                <a:ea typeface="Calibri"/>
                <a:cs typeface="Times New Roman"/>
              </a:rPr>
              <a:t>Due to consistent high vacuum at both sections of the heads of vacuum filters, the extraction of entangled juices is improved. As a result </a:t>
            </a:r>
            <a:r>
              <a:rPr lang="en-US" sz="2000" dirty="0" err="1" smtClean="0">
                <a:latin typeface="Bookman Old Style"/>
                <a:ea typeface="Calibri"/>
                <a:cs typeface="Times New Roman"/>
              </a:rPr>
              <a:t>Pol</a:t>
            </a:r>
            <a:r>
              <a:rPr lang="en-US" sz="2000" dirty="0" smtClean="0">
                <a:latin typeface="Bookman Old Style"/>
                <a:ea typeface="Calibri"/>
                <a:cs typeface="Times New Roman"/>
              </a:rPr>
              <a:t>% filter cake is substantially reduced. (Annexure 2 &amp; 5)</a:t>
            </a:r>
            <a:endParaRPr lang="en-US" sz="2000" dirty="0" smtClean="0">
              <a:latin typeface="Calibri"/>
              <a:ea typeface="Calibri"/>
              <a:cs typeface="Times New Roman"/>
            </a:endParaRPr>
          </a:p>
          <a:p>
            <a:pPr marL="342900" marR="0" lvl="0" indent="-342900" algn="just">
              <a:spcBef>
                <a:spcPts val="0"/>
              </a:spcBef>
              <a:spcAft>
                <a:spcPts val="0"/>
              </a:spcAft>
            </a:pPr>
            <a:r>
              <a:rPr lang="en-US" sz="2000" b="1" dirty="0" smtClean="0">
                <a:latin typeface="Bookman Old Style"/>
                <a:ea typeface="Calibri"/>
                <a:cs typeface="Times New Roman"/>
              </a:rPr>
              <a:t>2. Reduced Chances for filtrate entrainment</a:t>
            </a:r>
            <a:endParaRPr lang="en-US" sz="2000" dirty="0" smtClean="0">
              <a:latin typeface="Calibri"/>
              <a:ea typeface="Calibri"/>
              <a:cs typeface="Times New Roman"/>
            </a:endParaRPr>
          </a:p>
          <a:p>
            <a:pPr marL="457200" marR="0" algn="just">
              <a:spcBef>
                <a:spcPts val="0"/>
              </a:spcBef>
              <a:spcAft>
                <a:spcPts val="0"/>
              </a:spcAft>
            </a:pPr>
            <a:r>
              <a:rPr lang="en-US" sz="2000" dirty="0" smtClean="0">
                <a:latin typeface="Bookman Old Style"/>
                <a:ea typeface="Calibri"/>
                <a:cs typeface="Times New Roman"/>
              </a:rPr>
              <a:t>Due to consistent high and isolated vacuum at both sections of head, there remain no/very negligible chances for fluctuation of vacuum. Hence the entrainment at the vacuum filters becomes nil/very rare. (Annexure 5)</a:t>
            </a:r>
            <a:endParaRPr lang="en-US" sz="2000" dirty="0" smtClean="0">
              <a:latin typeface="Calibri"/>
              <a:ea typeface="Calibri"/>
              <a:cs typeface="Times New Roman"/>
            </a:endParaRPr>
          </a:p>
          <a:p>
            <a:pPr marL="457200" marR="0" lvl="0" indent="-457200" algn="just">
              <a:spcBef>
                <a:spcPts val="0"/>
              </a:spcBef>
              <a:spcAft>
                <a:spcPts val="0"/>
              </a:spcAft>
              <a:buAutoNum type="arabicPeriod" startAt="3"/>
            </a:pPr>
            <a:r>
              <a:rPr lang="en-US" sz="2000" b="1" dirty="0" smtClean="0">
                <a:latin typeface="Bookman Old Style"/>
                <a:ea typeface="Calibri"/>
                <a:cs typeface="Times New Roman"/>
              </a:rPr>
              <a:t>Improvement in clarifier performance</a:t>
            </a:r>
          </a:p>
          <a:p>
            <a:pPr marL="457200" marR="0" lvl="0" indent="-457200" algn="just">
              <a:spcBef>
                <a:spcPts val="0"/>
              </a:spcBef>
              <a:spcAft>
                <a:spcPts val="0"/>
              </a:spcAft>
            </a:pPr>
            <a:r>
              <a:rPr lang="en-US" sz="2000" b="1" dirty="0" smtClean="0">
                <a:latin typeface="Bookman Old Style"/>
                <a:ea typeface="Calibri"/>
                <a:cs typeface="Times New Roman"/>
              </a:rPr>
              <a:t>	</a:t>
            </a:r>
            <a:r>
              <a:rPr lang="en-US" sz="2000" dirty="0" smtClean="0">
                <a:latin typeface="Bookman Old Style"/>
                <a:ea typeface="Calibri"/>
                <a:cs typeface="Times New Roman"/>
              </a:rPr>
              <a:t>Due to improved performance of the vacuum filters for extraction of mud, the performance of clarifier becomes significantly improved. There is a prominent improvement in clarity of juices at clarifiers. (Annexure 4 &amp; 5 ) </a:t>
            </a:r>
            <a:endParaRPr lang="en-US" sz="2000" dirty="0">
              <a:latin typeface="Calibri"/>
              <a:ea typeface="Calibri"/>
              <a:cs typeface="Times New Roman"/>
            </a:endParaRPr>
          </a:p>
        </p:txBody>
      </p:sp>
      <p:sp>
        <p:nvSpPr>
          <p:cNvPr id="3" name="Rectangle 2"/>
          <p:cNvSpPr/>
          <p:nvPr/>
        </p:nvSpPr>
        <p:spPr>
          <a:xfrm>
            <a:off x="2590800" y="381000"/>
            <a:ext cx="3886200" cy="523220"/>
          </a:xfrm>
          <a:prstGeom prst="rect">
            <a:avLst/>
          </a:prstGeom>
        </p:spPr>
        <p:txBody>
          <a:bodyPr wrap="square">
            <a:spAutoFit/>
          </a:bodyPr>
          <a:lstStyle/>
          <a:p>
            <a:pPr lvl="0" algn="ctr" fontAlgn="base">
              <a:spcBef>
                <a:spcPct val="0"/>
              </a:spcBef>
              <a:spcAft>
                <a:spcPct val="0"/>
              </a:spcAft>
            </a:pPr>
            <a:r>
              <a:rPr lang="en-US" sz="2800" b="1" u="sng" dirty="0" smtClean="0">
                <a:solidFill>
                  <a:srgbClr val="00B050"/>
                </a:solidFill>
                <a:latin typeface="Bookman Old Style" pitchFamily="18" charset="0"/>
              </a:rPr>
              <a:t>DISCUSSION</a:t>
            </a:r>
            <a:endParaRPr lang="en-US" sz="2800" b="1" i="1" u="sng" dirty="0" smtClean="0">
              <a:solidFill>
                <a:srgbClr val="00B050"/>
              </a:solidFill>
              <a:latin typeface="Bookman Old Style" pitchFamily="18" charset="0"/>
            </a:endParaRPr>
          </a:p>
        </p:txBody>
      </p:sp>
      <p:sp>
        <p:nvSpPr>
          <p:cNvPr id="4" name="Slide Number Placeholder 3"/>
          <p:cNvSpPr>
            <a:spLocks noGrp="1"/>
          </p:cNvSpPr>
          <p:nvPr>
            <p:ph type="sldNum" sz="quarter" idx="12"/>
          </p:nvPr>
        </p:nvSpPr>
        <p:spPr/>
        <p:txBody>
          <a:bodyPr/>
          <a:lstStyle/>
          <a:p>
            <a:fld id="{08EDD6FF-34D1-4C92-9F4F-52169CA82F72}" type="slidenum">
              <a:rPr lang="en-US" smtClean="0"/>
              <a:pPr/>
              <a:t>17</a:t>
            </a:fld>
            <a:endParaRPr lang="en-US" dirty="0"/>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2000" fill="hold"/>
                                        <p:tgtEl>
                                          <p:spTgt spid="3"/>
                                        </p:tgtEl>
                                        <p:attrNameLst>
                                          <p:attrName>ppt_x</p:attrName>
                                        </p:attrNameLst>
                                      </p:cBhvr>
                                      <p:tavLst>
                                        <p:tav tm="0">
                                          <p:val>
                                            <p:strVal val="0-#ppt_w/2"/>
                                          </p:val>
                                        </p:tav>
                                        <p:tav tm="100000">
                                          <p:val>
                                            <p:strVal val="#ppt_x"/>
                                          </p:val>
                                        </p:tav>
                                      </p:tavLst>
                                    </p:anim>
                                    <p:anim calcmode="lin" valueType="num">
                                      <p:cBhvr additive="base">
                                        <p:cTn id="8" dur="2000" fill="hold"/>
                                        <p:tgtEl>
                                          <p:spTgt spid="3"/>
                                        </p:tgtEl>
                                        <p:attrNameLst>
                                          <p:attrName>ppt_y</p:attrName>
                                        </p:attrNameLst>
                                      </p:cBhvr>
                                      <p:tavLst>
                                        <p:tav tm="0">
                                          <p:val>
                                            <p:strVal val="0-#ppt_h/2"/>
                                          </p:val>
                                        </p:tav>
                                        <p:tav tm="100000">
                                          <p:val>
                                            <p:strVal val="#ppt_y"/>
                                          </p:val>
                                        </p:tav>
                                      </p:tavLst>
                                    </p:anim>
                                  </p:childTnLst>
                                </p:cTn>
                              </p:par>
                              <p:par>
                                <p:cTn id="9" presetID="2" presetClass="entr" presetSubtype="6" fill="hold" grpId="0" nodeType="withEffect">
                                  <p:stCondLst>
                                    <p:cond delay="0"/>
                                  </p:stCondLst>
                                  <p:childTnLst>
                                    <p:set>
                                      <p:cBhvr>
                                        <p:cTn id="10" dur="1" fill="hold">
                                          <p:stCondLst>
                                            <p:cond delay="0"/>
                                          </p:stCondLst>
                                        </p:cTn>
                                        <p:tgtEl>
                                          <p:spTgt spid="26625"/>
                                        </p:tgtEl>
                                        <p:attrNameLst>
                                          <p:attrName>style.visibility</p:attrName>
                                        </p:attrNameLst>
                                      </p:cBhvr>
                                      <p:to>
                                        <p:strVal val="visible"/>
                                      </p:to>
                                    </p:set>
                                    <p:anim calcmode="lin" valueType="num">
                                      <p:cBhvr additive="base">
                                        <p:cTn id="11" dur="2000" fill="hold"/>
                                        <p:tgtEl>
                                          <p:spTgt spid="26625"/>
                                        </p:tgtEl>
                                        <p:attrNameLst>
                                          <p:attrName>ppt_x</p:attrName>
                                        </p:attrNameLst>
                                      </p:cBhvr>
                                      <p:tavLst>
                                        <p:tav tm="0">
                                          <p:val>
                                            <p:strVal val="1+#ppt_w/2"/>
                                          </p:val>
                                        </p:tav>
                                        <p:tav tm="100000">
                                          <p:val>
                                            <p:strVal val="#ppt_x"/>
                                          </p:val>
                                        </p:tav>
                                      </p:tavLst>
                                    </p:anim>
                                    <p:anim calcmode="lin" valueType="num">
                                      <p:cBhvr additive="base">
                                        <p:cTn id="12" dur="2000" fill="hold"/>
                                        <p:tgtEl>
                                          <p:spTgt spid="2662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5" grpId="0"/>
      <p:bldP spid="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228600" y="1322538"/>
            <a:ext cx="8534400" cy="470898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a:endParaRPr lang="en-US" sz="2000" b="1" dirty="0" smtClean="0"/>
          </a:p>
          <a:p>
            <a:pPr lvl="0" algn="just"/>
            <a:r>
              <a:rPr lang="en-US" sz="2000" b="1" dirty="0" smtClean="0"/>
              <a:t>4.	The improved filtrate extraction rate</a:t>
            </a:r>
            <a:endParaRPr lang="en-US" sz="2000" dirty="0" smtClean="0"/>
          </a:p>
          <a:p>
            <a:pPr algn="just"/>
            <a:r>
              <a:rPr lang="en-US" sz="2000" dirty="0" smtClean="0"/>
              <a:t>	Due to high vacuum at both sections heads of the filter 	the quantity of the extracted filtrate juice has increased. 	It enhanced the quantity of juice from filters.</a:t>
            </a:r>
          </a:p>
          <a:p>
            <a:pPr lvl="0" algn="just"/>
            <a:r>
              <a:rPr lang="en-US" sz="2000" b="1" dirty="0" smtClean="0"/>
              <a:t>5.	</a:t>
            </a:r>
            <a:r>
              <a:rPr lang="en-US" sz="1750" b="1" dirty="0" smtClean="0"/>
              <a:t>Improved showering water consumption at vacuum filters</a:t>
            </a:r>
            <a:endParaRPr lang="en-US" sz="1750" dirty="0" smtClean="0"/>
          </a:p>
          <a:p>
            <a:pPr algn="just"/>
            <a:r>
              <a:rPr lang="en-US" sz="2000" dirty="0" smtClean="0"/>
              <a:t>	Due to improved performance of vacuum filters, the 	requirement of washing water on vacuum filters has 	increased. It ultimately increased the filtrate quantity and 	with reduction in filter cake pol. (Annexure 2 &amp; 5)</a:t>
            </a:r>
          </a:p>
          <a:p>
            <a:pPr lvl="0" algn="just"/>
            <a:r>
              <a:rPr lang="en-US" sz="2000" b="1" dirty="0" smtClean="0"/>
              <a:t>6.	Enhancement in crushing rate</a:t>
            </a:r>
            <a:endParaRPr lang="en-US" sz="2000" dirty="0" smtClean="0"/>
          </a:p>
          <a:p>
            <a:r>
              <a:rPr lang="en-US" sz="2000" dirty="0" smtClean="0"/>
              <a:t>	Due to improved performance of the clarifiers, the 	crushing capacity of plant has substantially enhanced.		(Annexure 5)</a:t>
            </a:r>
          </a:p>
          <a:p>
            <a:pPr algn="just"/>
            <a:endParaRPr lang="en-US" sz="2000" dirty="0"/>
          </a:p>
        </p:txBody>
      </p:sp>
      <p:sp>
        <p:nvSpPr>
          <p:cNvPr id="3" name="Rectangle 2"/>
          <p:cNvSpPr/>
          <p:nvPr/>
        </p:nvSpPr>
        <p:spPr>
          <a:xfrm>
            <a:off x="2590800" y="381000"/>
            <a:ext cx="3886200" cy="523220"/>
          </a:xfrm>
          <a:prstGeom prst="rect">
            <a:avLst/>
          </a:prstGeom>
        </p:spPr>
        <p:txBody>
          <a:bodyPr wrap="square">
            <a:spAutoFit/>
          </a:bodyPr>
          <a:lstStyle/>
          <a:p>
            <a:pPr lvl="0" algn="ctr" fontAlgn="base">
              <a:spcBef>
                <a:spcPct val="0"/>
              </a:spcBef>
              <a:spcAft>
                <a:spcPct val="0"/>
              </a:spcAft>
            </a:pPr>
            <a:r>
              <a:rPr lang="en-US" sz="2800" b="1" u="sng" dirty="0" smtClean="0">
                <a:solidFill>
                  <a:srgbClr val="00B050"/>
                </a:solidFill>
                <a:latin typeface="Bookman Old Style" pitchFamily="18" charset="0"/>
              </a:rPr>
              <a:t>DISCUSSION</a:t>
            </a:r>
            <a:endParaRPr lang="en-US" sz="2800" b="1" i="1" u="sng" dirty="0" smtClean="0">
              <a:solidFill>
                <a:srgbClr val="00B050"/>
              </a:solidFill>
              <a:latin typeface="Bookman Old Style" pitchFamily="18" charset="0"/>
            </a:endParaRPr>
          </a:p>
        </p:txBody>
      </p:sp>
      <p:sp>
        <p:nvSpPr>
          <p:cNvPr id="4" name="Slide Number Placeholder 3"/>
          <p:cNvSpPr>
            <a:spLocks noGrp="1"/>
          </p:cNvSpPr>
          <p:nvPr>
            <p:ph type="sldNum" sz="quarter" idx="12"/>
          </p:nvPr>
        </p:nvSpPr>
        <p:spPr/>
        <p:txBody>
          <a:bodyPr/>
          <a:lstStyle/>
          <a:p>
            <a:fld id="{08EDD6FF-34D1-4C92-9F4F-52169CA82F72}" type="slidenum">
              <a:rPr lang="en-US" smtClean="0"/>
              <a:pPr/>
              <a:t>18</a:t>
            </a:fld>
            <a:endParaRPr lang="en-US" dirty="0"/>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2000" fill="hold"/>
                                        <p:tgtEl>
                                          <p:spTgt spid="3"/>
                                        </p:tgtEl>
                                        <p:attrNameLst>
                                          <p:attrName>ppt_x</p:attrName>
                                        </p:attrNameLst>
                                      </p:cBhvr>
                                      <p:tavLst>
                                        <p:tav tm="0">
                                          <p:val>
                                            <p:strVal val="0-#ppt_w/2"/>
                                          </p:val>
                                        </p:tav>
                                        <p:tav tm="100000">
                                          <p:val>
                                            <p:strVal val="#ppt_x"/>
                                          </p:val>
                                        </p:tav>
                                      </p:tavLst>
                                    </p:anim>
                                    <p:anim calcmode="lin" valueType="num">
                                      <p:cBhvr additive="base">
                                        <p:cTn id="8" dur="2000" fill="hold"/>
                                        <p:tgtEl>
                                          <p:spTgt spid="3"/>
                                        </p:tgtEl>
                                        <p:attrNameLst>
                                          <p:attrName>ppt_y</p:attrName>
                                        </p:attrNameLst>
                                      </p:cBhvr>
                                      <p:tavLst>
                                        <p:tav tm="0">
                                          <p:val>
                                            <p:strVal val="0-#ppt_h/2"/>
                                          </p:val>
                                        </p:tav>
                                        <p:tav tm="100000">
                                          <p:val>
                                            <p:strVal val="#ppt_y"/>
                                          </p:val>
                                        </p:tav>
                                      </p:tavLst>
                                    </p:anim>
                                  </p:childTnLst>
                                </p:cTn>
                              </p:par>
                              <p:par>
                                <p:cTn id="9" presetID="2" presetClass="entr" presetSubtype="6" fill="hold" grpId="0" nodeType="withEffect">
                                  <p:stCondLst>
                                    <p:cond delay="0"/>
                                  </p:stCondLst>
                                  <p:childTnLst>
                                    <p:set>
                                      <p:cBhvr>
                                        <p:cTn id="10" dur="1" fill="hold">
                                          <p:stCondLst>
                                            <p:cond delay="0"/>
                                          </p:stCondLst>
                                        </p:cTn>
                                        <p:tgtEl>
                                          <p:spTgt spid="26625"/>
                                        </p:tgtEl>
                                        <p:attrNameLst>
                                          <p:attrName>style.visibility</p:attrName>
                                        </p:attrNameLst>
                                      </p:cBhvr>
                                      <p:to>
                                        <p:strVal val="visible"/>
                                      </p:to>
                                    </p:set>
                                    <p:anim calcmode="lin" valueType="num">
                                      <p:cBhvr additive="base">
                                        <p:cTn id="11" dur="2000" fill="hold"/>
                                        <p:tgtEl>
                                          <p:spTgt spid="26625"/>
                                        </p:tgtEl>
                                        <p:attrNameLst>
                                          <p:attrName>ppt_x</p:attrName>
                                        </p:attrNameLst>
                                      </p:cBhvr>
                                      <p:tavLst>
                                        <p:tav tm="0">
                                          <p:val>
                                            <p:strVal val="1+#ppt_w/2"/>
                                          </p:val>
                                        </p:tav>
                                        <p:tav tm="100000">
                                          <p:val>
                                            <p:strVal val="#ppt_x"/>
                                          </p:val>
                                        </p:tav>
                                      </p:tavLst>
                                    </p:anim>
                                    <p:anim calcmode="lin" valueType="num">
                                      <p:cBhvr additive="base">
                                        <p:cTn id="12" dur="2000" fill="hold"/>
                                        <p:tgtEl>
                                          <p:spTgt spid="2662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5" grpId="0"/>
      <p:bldP spid="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457200" y="1168650"/>
            <a:ext cx="8305800" cy="50218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a:r>
              <a:rPr lang="en-US" sz="2000" b="1" dirty="0" smtClean="0">
                <a:latin typeface="Bookman Old Style" pitchFamily="18" charset="0"/>
              </a:rPr>
              <a:t>7.	Exhaustion of Final Molasses</a:t>
            </a:r>
            <a:endParaRPr lang="en-US" sz="2000" dirty="0" smtClean="0">
              <a:latin typeface="Bookman Old Style" pitchFamily="18" charset="0"/>
            </a:endParaRPr>
          </a:p>
          <a:p>
            <a:pPr marL="457200" marR="0" algn="just">
              <a:lnSpc>
                <a:spcPct val="115000"/>
              </a:lnSpc>
              <a:spcBef>
                <a:spcPts val="0"/>
              </a:spcBef>
              <a:spcAft>
                <a:spcPts val="1000"/>
              </a:spcAft>
            </a:pPr>
            <a:r>
              <a:rPr lang="en-US" sz="2000" dirty="0" smtClean="0">
                <a:latin typeface="Bookman Old Style" pitchFamily="18" charset="0"/>
              </a:rPr>
              <a:t>	</a:t>
            </a:r>
            <a:r>
              <a:rPr lang="en-US" sz="2000" dirty="0" smtClean="0">
                <a:latin typeface="Bookman Old Style" pitchFamily="18" charset="0"/>
                <a:ea typeface="Calibri"/>
                <a:cs typeface="Times New Roman"/>
              </a:rPr>
              <a:t>Due to maximum removal of non sugars from clarifier, 	the quality of exhaustion of massecuite in pans has 	improved with substantial reduction in boiling time 	and control in final molasses purity. 	</a:t>
            </a:r>
            <a:r>
              <a:rPr lang="en-US" sz="2000" dirty="0" smtClean="0">
                <a:latin typeface="Bookman Old Style" pitchFamily="18" charset="0"/>
              </a:rPr>
              <a:t>(Annexure 5)</a:t>
            </a:r>
          </a:p>
          <a:p>
            <a:pPr lvl="0" algn="just"/>
            <a:r>
              <a:rPr lang="en-US" sz="2000" b="1" dirty="0" smtClean="0">
                <a:latin typeface="Bookman Old Style" pitchFamily="18" charset="0"/>
              </a:rPr>
              <a:t>8.	Improvement in quality of sugar</a:t>
            </a:r>
            <a:endParaRPr lang="en-US" sz="2000" dirty="0" smtClean="0">
              <a:latin typeface="Bookman Old Style" pitchFamily="18" charset="0"/>
            </a:endParaRPr>
          </a:p>
          <a:p>
            <a:pPr algn="just"/>
            <a:r>
              <a:rPr lang="en-US" sz="2000" dirty="0" smtClean="0">
                <a:latin typeface="Bookman Old Style" pitchFamily="18" charset="0"/>
              </a:rPr>
              <a:t>	Due to maximum removal of impurities at clarifier the 	quality of Refine sugar is prominently improved.		 (Annexure 5)</a:t>
            </a:r>
          </a:p>
          <a:p>
            <a:pPr lvl="0" algn="just"/>
            <a:r>
              <a:rPr lang="en-US" sz="2000" b="1" dirty="0" smtClean="0">
                <a:latin typeface="Bookman Old Style" pitchFamily="18" charset="0"/>
              </a:rPr>
              <a:t>9.	Enhancement in Rec. %age</a:t>
            </a:r>
            <a:endParaRPr lang="en-US" sz="2000" dirty="0" smtClean="0">
              <a:latin typeface="Bookman Old Style" pitchFamily="18" charset="0"/>
            </a:endParaRPr>
          </a:p>
          <a:p>
            <a:pPr algn="just"/>
            <a:r>
              <a:rPr lang="en-US" sz="2000" dirty="0" smtClean="0">
                <a:latin typeface="Bookman Old Style" pitchFamily="18" charset="0"/>
              </a:rPr>
              <a:t>	</a:t>
            </a:r>
            <a:r>
              <a:rPr lang="en-US" sz="2000" dirty="0" smtClean="0">
                <a:latin typeface="Bookman Old Style" pitchFamily="18" charset="0"/>
                <a:ea typeface="Calibri"/>
                <a:cs typeface="Times New Roman"/>
              </a:rPr>
              <a:t>Due to control on losses at vacuum filters in shape of 	filter cake pol%, very negligible entrainment from cascade 	condenser, improvement in exhaustion of massecuites 	and control of purity of molasses has impacted rec. %age 	substantially. </a:t>
            </a:r>
            <a:r>
              <a:rPr lang="en-US" sz="2000" dirty="0" smtClean="0">
                <a:latin typeface="Bookman Old Style" pitchFamily="18" charset="0"/>
              </a:rPr>
              <a:t>	 (Annexure 5)</a:t>
            </a:r>
            <a:endParaRPr lang="en-US" sz="2000" dirty="0">
              <a:latin typeface="Bookman Old Style" pitchFamily="18" charset="0"/>
            </a:endParaRPr>
          </a:p>
        </p:txBody>
      </p:sp>
      <p:sp>
        <p:nvSpPr>
          <p:cNvPr id="3" name="Rectangle 2"/>
          <p:cNvSpPr/>
          <p:nvPr/>
        </p:nvSpPr>
        <p:spPr>
          <a:xfrm>
            <a:off x="2590800" y="381000"/>
            <a:ext cx="3886200" cy="523220"/>
          </a:xfrm>
          <a:prstGeom prst="rect">
            <a:avLst/>
          </a:prstGeom>
        </p:spPr>
        <p:txBody>
          <a:bodyPr wrap="square">
            <a:spAutoFit/>
          </a:bodyPr>
          <a:lstStyle/>
          <a:p>
            <a:pPr lvl="0" algn="ctr" fontAlgn="base">
              <a:spcBef>
                <a:spcPct val="0"/>
              </a:spcBef>
              <a:spcAft>
                <a:spcPct val="0"/>
              </a:spcAft>
            </a:pPr>
            <a:r>
              <a:rPr lang="en-US" sz="2800" b="1" u="sng" dirty="0" smtClean="0">
                <a:solidFill>
                  <a:srgbClr val="00B050"/>
                </a:solidFill>
                <a:latin typeface="Bookman Old Style" pitchFamily="18" charset="0"/>
              </a:rPr>
              <a:t>DISCUSSION</a:t>
            </a:r>
            <a:endParaRPr lang="en-US" sz="2800" b="1" i="1" u="sng" dirty="0" smtClean="0">
              <a:solidFill>
                <a:srgbClr val="00B050"/>
              </a:solidFill>
              <a:latin typeface="Bookman Old Style" pitchFamily="18" charset="0"/>
            </a:endParaRPr>
          </a:p>
        </p:txBody>
      </p:sp>
      <p:sp>
        <p:nvSpPr>
          <p:cNvPr id="4" name="Slide Number Placeholder 3"/>
          <p:cNvSpPr>
            <a:spLocks noGrp="1"/>
          </p:cNvSpPr>
          <p:nvPr>
            <p:ph type="sldNum" sz="quarter" idx="12"/>
          </p:nvPr>
        </p:nvSpPr>
        <p:spPr/>
        <p:txBody>
          <a:bodyPr/>
          <a:lstStyle/>
          <a:p>
            <a:fld id="{08EDD6FF-34D1-4C92-9F4F-52169CA82F72}" type="slidenum">
              <a:rPr lang="en-US" smtClean="0"/>
              <a:pPr/>
              <a:t>19</a:t>
            </a:fld>
            <a:endParaRPr lang="en-US" dirty="0"/>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2000" fill="hold"/>
                                        <p:tgtEl>
                                          <p:spTgt spid="3"/>
                                        </p:tgtEl>
                                        <p:attrNameLst>
                                          <p:attrName>ppt_x</p:attrName>
                                        </p:attrNameLst>
                                      </p:cBhvr>
                                      <p:tavLst>
                                        <p:tav tm="0">
                                          <p:val>
                                            <p:strVal val="0-#ppt_w/2"/>
                                          </p:val>
                                        </p:tav>
                                        <p:tav tm="100000">
                                          <p:val>
                                            <p:strVal val="#ppt_x"/>
                                          </p:val>
                                        </p:tav>
                                      </p:tavLst>
                                    </p:anim>
                                    <p:anim calcmode="lin" valueType="num">
                                      <p:cBhvr additive="base">
                                        <p:cTn id="8" dur="2000" fill="hold"/>
                                        <p:tgtEl>
                                          <p:spTgt spid="3"/>
                                        </p:tgtEl>
                                        <p:attrNameLst>
                                          <p:attrName>ppt_y</p:attrName>
                                        </p:attrNameLst>
                                      </p:cBhvr>
                                      <p:tavLst>
                                        <p:tav tm="0">
                                          <p:val>
                                            <p:strVal val="0-#ppt_h/2"/>
                                          </p:val>
                                        </p:tav>
                                        <p:tav tm="100000">
                                          <p:val>
                                            <p:strVal val="#ppt_y"/>
                                          </p:val>
                                        </p:tav>
                                      </p:tavLst>
                                    </p:anim>
                                  </p:childTnLst>
                                </p:cTn>
                              </p:par>
                              <p:par>
                                <p:cTn id="9" presetID="2" presetClass="entr" presetSubtype="6" fill="hold" grpId="0" nodeType="withEffect">
                                  <p:stCondLst>
                                    <p:cond delay="0"/>
                                  </p:stCondLst>
                                  <p:childTnLst>
                                    <p:set>
                                      <p:cBhvr>
                                        <p:cTn id="10" dur="1" fill="hold">
                                          <p:stCondLst>
                                            <p:cond delay="0"/>
                                          </p:stCondLst>
                                        </p:cTn>
                                        <p:tgtEl>
                                          <p:spTgt spid="26625"/>
                                        </p:tgtEl>
                                        <p:attrNameLst>
                                          <p:attrName>style.visibility</p:attrName>
                                        </p:attrNameLst>
                                      </p:cBhvr>
                                      <p:to>
                                        <p:strVal val="visible"/>
                                      </p:to>
                                    </p:set>
                                    <p:anim calcmode="lin" valueType="num">
                                      <p:cBhvr additive="base">
                                        <p:cTn id="11" dur="2000" fill="hold"/>
                                        <p:tgtEl>
                                          <p:spTgt spid="26625"/>
                                        </p:tgtEl>
                                        <p:attrNameLst>
                                          <p:attrName>ppt_x</p:attrName>
                                        </p:attrNameLst>
                                      </p:cBhvr>
                                      <p:tavLst>
                                        <p:tav tm="0">
                                          <p:val>
                                            <p:strVal val="1+#ppt_w/2"/>
                                          </p:val>
                                        </p:tav>
                                        <p:tav tm="100000">
                                          <p:val>
                                            <p:strVal val="#ppt_x"/>
                                          </p:val>
                                        </p:tav>
                                      </p:tavLst>
                                    </p:anim>
                                    <p:anim calcmode="lin" valueType="num">
                                      <p:cBhvr additive="base">
                                        <p:cTn id="12" dur="2000" fill="hold"/>
                                        <p:tgtEl>
                                          <p:spTgt spid="2662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5" grpId="0"/>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9600" y="2209800"/>
            <a:ext cx="8001000" cy="2246769"/>
          </a:xfrm>
          <a:prstGeom prst="rect">
            <a:avLst/>
          </a:prstGeom>
        </p:spPr>
        <p:txBody>
          <a:bodyPr wrap="square">
            <a:spAutoFit/>
          </a:bodyPr>
          <a:lstStyle/>
          <a:p>
            <a:pPr lvl="0" algn="just" eaLnBrk="0" fontAlgn="base" hangingPunct="0">
              <a:spcBef>
                <a:spcPct val="0"/>
              </a:spcBef>
              <a:spcAft>
                <a:spcPct val="0"/>
              </a:spcAft>
            </a:pPr>
            <a:endParaRPr lang="en-US" sz="2800" dirty="0" smtClean="0">
              <a:solidFill>
                <a:srgbClr val="00B0F0"/>
              </a:solidFill>
              <a:latin typeface="Bookman Old Style" pitchFamily="18" charset="0"/>
            </a:endParaRPr>
          </a:p>
          <a:p>
            <a:pPr algn="just"/>
            <a:r>
              <a:rPr lang="en-US" sz="2800" b="1" dirty="0" smtClean="0">
                <a:solidFill>
                  <a:srgbClr val="00B0F0"/>
                </a:solidFill>
                <a:latin typeface="Bookman Old Style" pitchFamily="18" charset="0"/>
              </a:rPr>
              <a:t>Improvement in Performance of Vacuum Filters by complete isolation of Vacuum System.</a:t>
            </a:r>
            <a:endParaRPr lang="en-US" sz="2800" dirty="0" smtClean="0">
              <a:solidFill>
                <a:srgbClr val="00B0F0"/>
              </a:solidFill>
              <a:latin typeface="Bookman Old Style" pitchFamily="18" charset="0"/>
            </a:endParaRPr>
          </a:p>
          <a:p>
            <a:pPr lvl="0" algn="just" eaLnBrk="0" fontAlgn="base" hangingPunct="0">
              <a:spcBef>
                <a:spcPct val="0"/>
              </a:spcBef>
              <a:spcAft>
                <a:spcPct val="0"/>
              </a:spcAft>
            </a:pPr>
            <a:endParaRPr lang="en-US" sz="2800" dirty="0" smtClean="0">
              <a:solidFill>
                <a:srgbClr val="00B0F0"/>
              </a:solidFill>
              <a:latin typeface="Bookman Old Style" pitchFamily="18" charset="0"/>
              <a:ea typeface="Calibri" pitchFamily="34" charset="0"/>
              <a:cs typeface="Times New Roman" pitchFamily="18" charset="0"/>
            </a:endParaRPr>
          </a:p>
        </p:txBody>
      </p:sp>
      <p:sp>
        <p:nvSpPr>
          <p:cNvPr id="5" name="TextBox 4"/>
          <p:cNvSpPr txBox="1"/>
          <p:nvPr/>
        </p:nvSpPr>
        <p:spPr>
          <a:xfrm>
            <a:off x="1676400" y="990600"/>
            <a:ext cx="5638800" cy="707886"/>
          </a:xfrm>
          <a:prstGeom prst="rect">
            <a:avLst/>
          </a:prstGeom>
          <a:noFill/>
        </p:spPr>
        <p:txBody>
          <a:bodyPr wrap="square" rtlCol="0">
            <a:spAutoFit/>
          </a:bodyPr>
          <a:lstStyle/>
          <a:p>
            <a:pPr algn="ctr"/>
            <a:r>
              <a:rPr lang="en-US" sz="4000" b="1" u="sng" dirty="0" smtClean="0">
                <a:solidFill>
                  <a:srgbClr val="00B050"/>
                </a:solidFill>
                <a:latin typeface="Bookman Old Style" pitchFamily="18" charset="0"/>
              </a:rPr>
              <a:t>T O P I C</a:t>
            </a:r>
            <a:endParaRPr lang="en-US" sz="4400" b="1" u="sng" dirty="0">
              <a:solidFill>
                <a:srgbClr val="00B050"/>
              </a:solidFill>
              <a:latin typeface="Bookman Old Style" pitchFamily="18" charset="0"/>
            </a:endParaRPr>
          </a:p>
        </p:txBody>
      </p:sp>
      <p:sp>
        <p:nvSpPr>
          <p:cNvPr id="6" name="Slide Number Placeholder 5"/>
          <p:cNvSpPr>
            <a:spLocks noGrp="1"/>
          </p:cNvSpPr>
          <p:nvPr>
            <p:ph type="sldNum" sz="quarter" idx="12"/>
          </p:nvPr>
        </p:nvSpPr>
        <p:spPr/>
        <p:txBody>
          <a:bodyPr/>
          <a:lstStyle/>
          <a:p>
            <a:fld id="{08EDD6FF-34D1-4C92-9F4F-52169CA82F72}" type="slidenum">
              <a:rPr lang="en-US" smtClean="0"/>
              <a:pPr/>
              <a:t>2</a:t>
            </a:fld>
            <a:endParaRPr lang="en-US"/>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grpId="1" nodeType="afterEffect">
                                  <p:stCondLst>
                                    <p:cond delay="0"/>
                                  </p:stCondLst>
                                  <p:iterate type="wd">
                                    <p:tmPct val="10000"/>
                                  </p:iterate>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0-#ppt_w/2"/>
                                          </p:val>
                                        </p:tav>
                                        <p:tav tm="100000">
                                          <p:val>
                                            <p:strVal val="#ppt_x"/>
                                          </p:val>
                                        </p:tav>
                                      </p:tavLst>
                                    </p:anim>
                                    <p:anim calcmode="lin" valueType="num">
                                      <p:cBhvr additive="base">
                                        <p:cTn id="8" dur="1000" fill="hold"/>
                                        <p:tgtEl>
                                          <p:spTgt spid="5"/>
                                        </p:tgtEl>
                                        <p:attrNameLst>
                                          <p:attrName>ppt_y</p:attrName>
                                        </p:attrNameLst>
                                      </p:cBhvr>
                                      <p:tavLst>
                                        <p:tav tm="0">
                                          <p:val>
                                            <p:strVal val="0-#ppt_h/2"/>
                                          </p:val>
                                        </p:tav>
                                        <p:tav tm="100000">
                                          <p:val>
                                            <p:strVal val="#ppt_y"/>
                                          </p:val>
                                        </p:tav>
                                      </p:tavLst>
                                    </p:anim>
                                  </p:childTnLst>
                                </p:cTn>
                              </p:par>
                            </p:childTnLst>
                          </p:cTn>
                        </p:par>
                        <p:par>
                          <p:cTn id="9" fill="hold">
                            <p:stCondLst>
                              <p:cond delay="1400"/>
                            </p:stCondLst>
                            <p:childTnLst>
                              <p:par>
                                <p:cTn id="10" presetID="2" presetClass="entr" presetSubtype="3" fill="hold" grpId="0" nodeType="after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2000" fill="hold"/>
                                        <p:tgtEl>
                                          <p:spTgt spid="4"/>
                                        </p:tgtEl>
                                        <p:attrNameLst>
                                          <p:attrName>ppt_x</p:attrName>
                                        </p:attrNameLst>
                                      </p:cBhvr>
                                      <p:tavLst>
                                        <p:tav tm="0">
                                          <p:val>
                                            <p:strVal val="1+#ppt_w/2"/>
                                          </p:val>
                                        </p:tav>
                                        <p:tav tm="100000">
                                          <p:val>
                                            <p:strVal val="#ppt_x"/>
                                          </p:val>
                                        </p:tav>
                                      </p:tavLst>
                                    </p:anim>
                                    <p:anim calcmode="lin" valueType="num">
                                      <p:cBhvr additive="base">
                                        <p:cTn id="13" dur="2000" fill="hold"/>
                                        <p:tgtEl>
                                          <p:spTgt spid="4"/>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457200" y="1388229"/>
            <a:ext cx="8305800" cy="37061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lnSpc>
                <a:spcPct val="150000"/>
              </a:lnSpc>
              <a:spcAft>
                <a:spcPts val="1000"/>
              </a:spcAft>
            </a:pPr>
            <a:endParaRPr lang="en-US" sz="2000" dirty="0" smtClean="0">
              <a:latin typeface="Bookman Old Style"/>
              <a:ea typeface="Calibri"/>
              <a:cs typeface="Times New Roman"/>
            </a:endParaRPr>
          </a:p>
          <a:p>
            <a:pPr algn="just"/>
            <a:r>
              <a:rPr lang="en-US" sz="2000" dirty="0" smtClean="0">
                <a:latin typeface="Bookman Old Style" pitchFamily="18" charset="0"/>
              </a:rPr>
              <a:t>The system, as experienced at GOURMET RASOOL NAWAZ SUGAR MILLS SAMUNDRI, DISTT. FAISALABAD has proved fool proof with maximum control of losses in shape of filter cake pol%, control on entrainment of the juices from vacuum filter and final molasses purities, resulted in achievement of rec. %age.</a:t>
            </a:r>
          </a:p>
          <a:p>
            <a:pPr algn="just"/>
            <a:endParaRPr lang="en-US" sz="2000" dirty="0" smtClean="0">
              <a:latin typeface="Bookman Old Style" pitchFamily="18" charset="0"/>
            </a:endParaRPr>
          </a:p>
          <a:p>
            <a:pPr algn="just"/>
            <a:r>
              <a:rPr lang="en-US" sz="2000" dirty="0" smtClean="0">
                <a:latin typeface="Bookman Old Style" pitchFamily="18" charset="0"/>
              </a:rPr>
              <a:t>Plant performance has improved with substantial increase in crushing rate, with improvement in quality of sugar production.</a:t>
            </a:r>
          </a:p>
          <a:p>
            <a:pPr algn="just">
              <a:lnSpc>
                <a:spcPct val="150000"/>
              </a:lnSpc>
              <a:spcAft>
                <a:spcPts val="1000"/>
              </a:spcAft>
            </a:pPr>
            <a:endParaRPr lang="en-US" sz="1100" dirty="0">
              <a:latin typeface="Calibri"/>
              <a:ea typeface="Calibri"/>
              <a:cs typeface="Times New Roman"/>
            </a:endParaRPr>
          </a:p>
        </p:txBody>
      </p:sp>
      <p:sp>
        <p:nvSpPr>
          <p:cNvPr id="3" name="Rectangle 2"/>
          <p:cNvSpPr/>
          <p:nvPr/>
        </p:nvSpPr>
        <p:spPr>
          <a:xfrm>
            <a:off x="2590800" y="381000"/>
            <a:ext cx="3886200" cy="523220"/>
          </a:xfrm>
          <a:prstGeom prst="rect">
            <a:avLst/>
          </a:prstGeom>
        </p:spPr>
        <p:txBody>
          <a:bodyPr wrap="square">
            <a:spAutoFit/>
          </a:bodyPr>
          <a:lstStyle/>
          <a:p>
            <a:pPr lvl="0" algn="ctr" fontAlgn="base">
              <a:spcBef>
                <a:spcPct val="0"/>
              </a:spcBef>
              <a:spcAft>
                <a:spcPct val="0"/>
              </a:spcAft>
            </a:pPr>
            <a:r>
              <a:rPr lang="en-US" sz="2800" b="1" u="sng" dirty="0" smtClean="0">
                <a:solidFill>
                  <a:srgbClr val="00B050"/>
                </a:solidFill>
                <a:latin typeface="Bookman Old Style" pitchFamily="18" charset="0"/>
              </a:rPr>
              <a:t>DISCUSSION</a:t>
            </a:r>
            <a:endParaRPr lang="en-US" sz="2800" b="1" i="1" u="sng" dirty="0" smtClean="0">
              <a:solidFill>
                <a:srgbClr val="00B050"/>
              </a:solidFill>
              <a:latin typeface="Bookman Old Style" pitchFamily="18" charset="0"/>
            </a:endParaRPr>
          </a:p>
        </p:txBody>
      </p:sp>
      <p:sp>
        <p:nvSpPr>
          <p:cNvPr id="4" name="Slide Number Placeholder 3"/>
          <p:cNvSpPr>
            <a:spLocks noGrp="1"/>
          </p:cNvSpPr>
          <p:nvPr>
            <p:ph type="sldNum" sz="quarter" idx="12"/>
          </p:nvPr>
        </p:nvSpPr>
        <p:spPr/>
        <p:txBody>
          <a:bodyPr/>
          <a:lstStyle/>
          <a:p>
            <a:fld id="{08EDD6FF-34D1-4C92-9F4F-52169CA82F72}" type="slidenum">
              <a:rPr lang="en-US" smtClean="0"/>
              <a:pPr/>
              <a:t>20</a:t>
            </a:fld>
            <a:endParaRPr lang="en-US" dirty="0"/>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2000" fill="hold"/>
                                        <p:tgtEl>
                                          <p:spTgt spid="3"/>
                                        </p:tgtEl>
                                        <p:attrNameLst>
                                          <p:attrName>ppt_x</p:attrName>
                                        </p:attrNameLst>
                                      </p:cBhvr>
                                      <p:tavLst>
                                        <p:tav tm="0">
                                          <p:val>
                                            <p:strVal val="0-#ppt_w/2"/>
                                          </p:val>
                                        </p:tav>
                                        <p:tav tm="100000">
                                          <p:val>
                                            <p:strVal val="#ppt_x"/>
                                          </p:val>
                                        </p:tav>
                                      </p:tavLst>
                                    </p:anim>
                                    <p:anim calcmode="lin" valueType="num">
                                      <p:cBhvr additive="base">
                                        <p:cTn id="8" dur="2000" fill="hold"/>
                                        <p:tgtEl>
                                          <p:spTgt spid="3"/>
                                        </p:tgtEl>
                                        <p:attrNameLst>
                                          <p:attrName>ppt_y</p:attrName>
                                        </p:attrNameLst>
                                      </p:cBhvr>
                                      <p:tavLst>
                                        <p:tav tm="0">
                                          <p:val>
                                            <p:strVal val="0-#ppt_h/2"/>
                                          </p:val>
                                        </p:tav>
                                        <p:tav tm="100000">
                                          <p:val>
                                            <p:strVal val="#ppt_y"/>
                                          </p:val>
                                        </p:tav>
                                      </p:tavLst>
                                    </p:anim>
                                  </p:childTnLst>
                                </p:cTn>
                              </p:par>
                              <p:par>
                                <p:cTn id="9" presetID="2" presetClass="entr" presetSubtype="6" fill="hold" grpId="0" nodeType="withEffect">
                                  <p:stCondLst>
                                    <p:cond delay="0"/>
                                  </p:stCondLst>
                                  <p:childTnLst>
                                    <p:set>
                                      <p:cBhvr>
                                        <p:cTn id="10" dur="1" fill="hold">
                                          <p:stCondLst>
                                            <p:cond delay="0"/>
                                          </p:stCondLst>
                                        </p:cTn>
                                        <p:tgtEl>
                                          <p:spTgt spid="26625"/>
                                        </p:tgtEl>
                                        <p:attrNameLst>
                                          <p:attrName>style.visibility</p:attrName>
                                        </p:attrNameLst>
                                      </p:cBhvr>
                                      <p:to>
                                        <p:strVal val="visible"/>
                                      </p:to>
                                    </p:set>
                                    <p:anim calcmode="lin" valueType="num">
                                      <p:cBhvr additive="base">
                                        <p:cTn id="11" dur="2000" fill="hold"/>
                                        <p:tgtEl>
                                          <p:spTgt spid="26625"/>
                                        </p:tgtEl>
                                        <p:attrNameLst>
                                          <p:attrName>ppt_x</p:attrName>
                                        </p:attrNameLst>
                                      </p:cBhvr>
                                      <p:tavLst>
                                        <p:tav tm="0">
                                          <p:val>
                                            <p:strVal val="1+#ppt_w/2"/>
                                          </p:val>
                                        </p:tav>
                                        <p:tav tm="100000">
                                          <p:val>
                                            <p:strVal val="#ppt_x"/>
                                          </p:val>
                                        </p:tav>
                                      </p:tavLst>
                                    </p:anim>
                                    <p:anim calcmode="lin" valueType="num">
                                      <p:cBhvr additive="base">
                                        <p:cTn id="12" dur="2000" fill="hold"/>
                                        <p:tgtEl>
                                          <p:spTgt spid="2662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5" grpId="0"/>
      <p:bldP spid="3"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304800" y="838200"/>
            <a:ext cx="85344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sz="2000" b="1" dirty="0" smtClean="0">
                <a:latin typeface="Bookman Old Style" pitchFamily="18" charset="0"/>
              </a:rPr>
              <a:t>Cost Benefit Ratio</a:t>
            </a:r>
          </a:p>
          <a:p>
            <a:r>
              <a:rPr lang="en-US" sz="2000" b="1" dirty="0" smtClean="0">
                <a:latin typeface="Bookman Old Style" pitchFamily="18" charset="0"/>
              </a:rPr>
              <a:t>   A.</a:t>
            </a:r>
            <a:r>
              <a:rPr lang="en-US" sz="2000" dirty="0" smtClean="0">
                <a:latin typeface="Bookman Old Style" pitchFamily="18" charset="0"/>
              </a:rPr>
              <a:t> 	Crushing days 			=	125</a:t>
            </a:r>
          </a:p>
          <a:p>
            <a:r>
              <a:rPr lang="en-US" sz="2000" dirty="0" smtClean="0">
                <a:latin typeface="Bookman Old Style" pitchFamily="18" charset="0"/>
              </a:rPr>
              <a:t>	Crushing rate				=	4500 TCD</a:t>
            </a:r>
          </a:p>
          <a:p>
            <a:r>
              <a:rPr lang="en-US" sz="2000" dirty="0" smtClean="0">
                <a:latin typeface="Bookman Old Style" pitchFamily="18" charset="0"/>
              </a:rPr>
              <a:t>	Filter cake % cane			=	3% </a:t>
            </a:r>
          </a:p>
          <a:p>
            <a:r>
              <a:rPr lang="en-US" sz="2000" dirty="0" smtClean="0">
                <a:latin typeface="Bookman Old Style" pitchFamily="18" charset="0"/>
              </a:rPr>
              <a:t>(Conventional common vacuum system)</a:t>
            </a:r>
          </a:p>
          <a:p>
            <a:r>
              <a:rPr lang="en-US" sz="2000" dirty="0" smtClean="0">
                <a:latin typeface="Bookman Old Style" pitchFamily="18" charset="0"/>
              </a:rPr>
              <a:t>	Avg. Filter cake Pol %			=	2.8%</a:t>
            </a:r>
          </a:p>
          <a:p>
            <a:r>
              <a:rPr lang="en-US" sz="2000" dirty="0" smtClean="0">
                <a:latin typeface="Bookman Old Style" pitchFamily="18" charset="0"/>
              </a:rPr>
              <a:t>	Weight Pol filter cake			=	3.78 Ton</a:t>
            </a:r>
          </a:p>
          <a:p>
            <a:r>
              <a:rPr lang="en-US" sz="2000" dirty="0" smtClean="0">
                <a:latin typeface="Bookman Old Style" pitchFamily="18" charset="0"/>
              </a:rPr>
              <a:t> (Modified isolated vacuum system)</a:t>
            </a:r>
          </a:p>
          <a:p>
            <a:r>
              <a:rPr lang="en-US" sz="2000" dirty="0" smtClean="0">
                <a:latin typeface="Bookman Old Style" pitchFamily="18" charset="0"/>
              </a:rPr>
              <a:t>	Filter cake% cane			=	3.50%</a:t>
            </a:r>
          </a:p>
          <a:p>
            <a:r>
              <a:rPr lang="en-US" sz="2000" dirty="0" smtClean="0">
                <a:latin typeface="Bookman Old Style" pitchFamily="18" charset="0"/>
              </a:rPr>
              <a:t>	Avg. Filter cake Pol%			=	1.80%</a:t>
            </a:r>
          </a:p>
          <a:p>
            <a:r>
              <a:rPr lang="en-US" sz="2000" dirty="0" smtClean="0">
                <a:latin typeface="Bookman Old Style" pitchFamily="18" charset="0"/>
              </a:rPr>
              <a:t>	Weight Pol. filter cake			=	2.83 Ton</a:t>
            </a:r>
          </a:p>
          <a:p>
            <a:r>
              <a:rPr lang="en-US" sz="2000" dirty="0" smtClean="0">
                <a:latin typeface="Bookman Old Style" pitchFamily="18" charset="0"/>
              </a:rPr>
              <a:t>Difference weight recoverable sugar		=	0.95 Ton</a:t>
            </a:r>
          </a:p>
          <a:p>
            <a:r>
              <a:rPr lang="en-US" sz="2000" dirty="0" smtClean="0">
                <a:latin typeface="Bookman Old Style" pitchFamily="18" charset="0"/>
              </a:rPr>
              <a:t>Recovery% impact				=	0.021%</a:t>
            </a:r>
          </a:p>
          <a:p>
            <a:r>
              <a:rPr lang="en-US" sz="2000" dirty="0" smtClean="0">
                <a:latin typeface="Bookman Old Style" pitchFamily="18" charset="0"/>
              </a:rPr>
              <a:t>Estimated recoverable sugar per season	=	0.95 Ton X 125</a:t>
            </a:r>
          </a:p>
          <a:p>
            <a:r>
              <a:rPr lang="en-US" sz="2000" dirty="0" smtClean="0">
                <a:latin typeface="Bookman Old Style" pitchFamily="18" charset="0"/>
              </a:rPr>
              <a:t>						=	118.75 Ton</a:t>
            </a:r>
          </a:p>
          <a:p>
            <a:r>
              <a:rPr lang="en-US" sz="2000" dirty="0" smtClean="0">
                <a:latin typeface="Bookman Old Style" pitchFamily="18" charset="0"/>
              </a:rPr>
              <a:t>						=	118750 Kg</a:t>
            </a:r>
          </a:p>
          <a:p>
            <a:r>
              <a:rPr lang="en-US" sz="2000" dirty="0" smtClean="0">
                <a:latin typeface="Bookman Old Style" pitchFamily="18" charset="0"/>
              </a:rPr>
              <a:t>Estimated price of sugar per kg		=	55 Rs</a:t>
            </a:r>
          </a:p>
          <a:p>
            <a:r>
              <a:rPr lang="en-US" sz="2000" dirty="0" smtClean="0">
                <a:latin typeface="Bookman Old Style" pitchFamily="18" charset="0"/>
              </a:rPr>
              <a:t>Total Price of sugar recovered per season	=	6,531,250 Rs.</a:t>
            </a:r>
            <a:endParaRPr lang="en-US" sz="2000" dirty="0">
              <a:latin typeface="Bookman Old Style" pitchFamily="18" charset="0"/>
            </a:endParaRPr>
          </a:p>
        </p:txBody>
      </p:sp>
      <p:sp>
        <p:nvSpPr>
          <p:cNvPr id="3" name="Rectangle 2"/>
          <p:cNvSpPr/>
          <p:nvPr/>
        </p:nvSpPr>
        <p:spPr>
          <a:xfrm>
            <a:off x="2514600" y="228600"/>
            <a:ext cx="3886200" cy="523220"/>
          </a:xfrm>
          <a:prstGeom prst="rect">
            <a:avLst/>
          </a:prstGeom>
        </p:spPr>
        <p:txBody>
          <a:bodyPr wrap="square">
            <a:spAutoFit/>
          </a:bodyPr>
          <a:lstStyle/>
          <a:p>
            <a:pPr lvl="0" algn="ctr" fontAlgn="base">
              <a:spcBef>
                <a:spcPct val="0"/>
              </a:spcBef>
              <a:spcAft>
                <a:spcPct val="0"/>
              </a:spcAft>
            </a:pPr>
            <a:r>
              <a:rPr lang="en-US" sz="2800" b="1" u="sng" dirty="0" smtClean="0">
                <a:solidFill>
                  <a:srgbClr val="00B050"/>
                </a:solidFill>
                <a:latin typeface="Bookman Old Style" pitchFamily="18" charset="0"/>
              </a:rPr>
              <a:t>DISCUSSION</a:t>
            </a:r>
            <a:endParaRPr lang="en-US" sz="2800" b="1" i="1" u="sng" dirty="0" smtClean="0">
              <a:solidFill>
                <a:srgbClr val="00B050"/>
              </a:solidFill>
              <a:latin typeface="Bookman Old Style" pitchFamily="18" charset="0"/>
            </a:endParaRPr>
          </a:p>
        </p:txBody>
      </p:sp>
      <p:sp>
        <p:nvSpPr>
          <p:cNvPr id="4" name="Slide Number Placeholder 3"/>
          <p:cNvSpPr>
            <a:spLocks noGrp="1"/>
          </p:cNvSpPr>
          <p:nvPr>
            <p:ph type="sldNum" sz="quarter" idx="12"/>
          </p:nvPr>
        </p:nvSpPr>
        <p:spPr/>
        <p:txBody>
          <a:bodyPr/>
          <a:lstStyle/>
          <a:p>
            <a:fld id="{08EDD6FF-34D1-4C92-9F4F-52169CA82F72}" type="slidenum">
              <a:rPr lang="en-US" smtClean="0"/>
              <a:pPr/>
              <a:t>21</a:t>
            </a:fld>
            <a:endParaRPr lang="en-US" dirty="0"/>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2000" fill="hold"/>
                                        <p:tgtEl>
                                          <p:spTgt spid="3"/>
                                        </p:tgtEl>
                                        <p:attrNameLst>
                                          <p:attrName>ppt_x</p:attrName>
                                        </p:attrNameLst>
                                      </p:cBhvr>
                                      <p:tavLst>
                                        <p:tav tm="0">
                                          <p:val>
                                            <p:strVal val="1+#ppt_w/2"/>
                                          </p:val>
                                        </p:tav>
                                        <p:tav tm="100000">
                                          <p:val>
                                            <p:strVal val="#ppt_x"/>
                                          </p:val>
                                        </p:tav>
                                      </p:tavLst>
                                    </p:anim>
                                    <p:anim calcmode="lin" valueType="num">
                                      <p:cBhvr additive="base">
                                        <p:cTn id="8" dur="2000" fill="hold"/>
                                        <p:tgtEl>
                                          <p:spTgt spid="3"/>
                                        </p:tgtEl>
                                        <p:attrNameLst>
                                          <p:attrName>ppt_y</p:attrName>
                                        </p:attrNameLst>
                                      </p:cBhvr>
                                      <p:tavLst>
                                        <p:tav tm="0">
                                          <p:val>
                                            <p:strVal val="1+#ppt_h/2"/>
                                          </p:val>
                                        </p:tav>
                                        <p:tav tm="100000">
                                          <p:val>
                                            <p:strVal val="#ppt_y"/>
                                          </p:val>
                                        </p:tav>
                                      </p:tavLst>
                                    </p:anim>
                                  </p:childTnLst>
                                </p:cTn>
                              </p:par>
                              <p:par>
                                <p:cTn id="9" presetID="2" presetClass="entr" presetSubtype="12" fill="hold" grpId="0" nodeType="withEffect">
                                  <p:stCondLst>
                                    <p:cond delay="0"/>
                                  </p:stCondLst>
                                  <p:childTnLst>
                                    <p:set>
                                      <p:cBhvr>
                                        <p:cTn id="10" dur="1" fill="hold">
                                          <p:stCondLst>
                                            <p:cond delay="0"/>
                                          </p:stCondLst>
                                        </p:cTn>
                                        <p:tgtEl>
                                          <p:spTgt spid="26625"/>
                                        </p:tgtEl>
                                        <p:attrNameLst>
                                          <p:attrName>style.visibility</p:attrName>
                                        </p:attrNameLst>
                                      </p:cBhvr>
                                      <p:to>
                                        <p:strVal val="visible"/>
                                      </p:to>
                                    </p:set>
                                    <p:anim calcmode="lin" valueType="num">
                                      <p:cBhvr additive="base">
                                        <p:cTn id="11" dur="2000" fill="hold"/>
                                        <p:tgtEl>
                                          <p:spTgt spid="26625"/>
                                        </p:tgtEl>
                                        <p:attrNameLst>
                                          <p:attrName>ppt_x</p:attrName>
                                        </p:attrNameLst>
                                      </p:cBhvr>
                                      <p:tavLst>
                                        <p:tav tm="0">
                                          <p:val>
                                            <p:strVal val="0-#ppt_w/2"/>
                                          </p:val>
                                        </p:tav>
                                        <p:tav tm="100000">
                                          <p:val>
                                            <p:strVal val="#ppt_x"/>
                                          </p:val>
                                        </p:tav>
                                      </p:tavLst>
                                    </p:anim>
                                    <p:anim calcmode="lin" valueType="num">
                                      <p:cBhvr additive="base">
                                        <p:cTn id="12" dur="2000" fill="hold"/>
                                        <p:tgtEl>
                                          <p:spTgt spid="2662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5" grpId="0"/>
      <p:bldP spid="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304800" y="609601"/>
            <a:ext cx="8534400"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sz="2400" b="1" dirty="0" smtClean="0">
                <a:latin typeface="Bookman Old Style" pitchFamily="18" charset="0"/>
              </a:rPr>
              <a:t>Expenditures</a:t>
            </a:r>
          </a:p>
          <a:p>
            <a:r>
              <a:rPr lang="en-US" dirty="0" smtClean="0">
                <a:latin typeface="Bookman Old Style" pitchFamily="18" charset="0"/>
              </a:rPr>
              <a:t>	Vacuum Pump capacity 		=	 2000 </a:t>
            </a:r>
            <a:r>
              <a:rPr lang="en-US" dirty="0" err="1" smtClean="0">
                <a:latin typeface="Bookman Old Style" pitchFamily="18" charset="0"/>
              </a:rPr>
              <a:t>cfm</a:t>
            </a:r>
            <a:endParaRPr lang="en-US" dirty="0" smtClean="0">
              <a:latin typeface="Bookman Old Style" pitchFamily="18" charset="0"/>
            </a:endParaRPr>
          </a:p>
          <a:p>
            <a:r>
              <a:rPr lang="en-US" dirty="0" smtClean="0">
                <a:latin typeface="Bookman Old Style" pitchFamily="18" charset="0"/>
              </a:rPr>
              <a:t>	No. of pumps			=	02</a:t>
            </a:r>
          </a:p>
          <a:p>
            <a:r>
              <a:rPr lang="en-US" dirty="0" smtClean="0">
                <a:latin typeface="Bookman Old Style" pitchFamily="18" charset="0"/>
              </a:rPr>
              <a:t>	Price per pump			=	500,000 Rs/pump</a:t>
            </a:r>
          </a:p>
          <a:p>
            <a:r>
              <a:rPr lang="en-US" dirty="0" smtClean="0">
                <a:latin typeface="Bookman Old Style" pitchFamily="18" charset="0"/>
              </a:rPr>
              <a:t>					=	(1,000,000 Rs)</a:t>
            </a:r>
          </a:p>
          <a:p>
            <a:r>
              <a:rPr lang="en-US" dirty="0" smtClean="0">
                <a:latin typeface="Bookman Old Style" pitchFamily="18" charset="0"/>
              </a:rPr>
              <a:t>	</a:t>
            </a:r>
            <a:r>
              <a:rPr lang="en-US" b="1" dirty="0" smtClean="0">
                <a:latin typeface="Bookman Old Style" pitchFamily="18" charset="0"/>
              </a:rPr>
              <a:t>M.S. Vacuum Line </a:t>
            </a:r>
          </a:p>
          <a:p>
            <a:r>
              <a:rPr lang="en-US" dirty="0" smtClean="0">
                <a:latin typeface="Bookman Old Style" pitchFamily="18" charset="0"/>
              </a:rPr>
              <a:t>	Diameter			=	 250 mm</a:t>
            </a:r>
          </a:p>
          <a:p>
            <a:r>
              <a:rPr lang="en-US" dirty="0" smtClean="0">
                <a:latin typeface="Bookman Old Style" pitchFamily="18" charset="0"/>
              </a:rPr>
              <a:t>	Length				=	24 m</a:t>
            </a:r>
          </a:p>
          <a:p>
            <a:r>
              <a:rPr lang="en-US" dirty="0" smtClean="0">
                <a:latin typeface="Bookman Old Style" pitchFamily="18" charset="0"/>
              </a:rPr>
              <a:t>	Price per meter			=	8000 Rs.</a:t>
            </a:r>
          </a:p>
          <a:p>
            <a:r>
              <a:rPr lang="en-US" dirty="0" smtClean="0">
                <a:latin typeface="Bookman Old Style" pitchFamily="18" charset="0"/>
              </a:rPr>
              <a:t>	Total Price			=	192,000 Rs.		</a:t>
            </a:r>
          </a:p>
          <a:p>
            <a:r>
              <a:rPr lang="en-US" dirty="0" smtClean="0">
                <a:latin typeface="Bookman Old Style" pitchFamily="18" charset="0"/>
              </a:rPr>
              <a:t>	Electric Motors			=	02 numbers</a:t>
            </a:r>
          </a:p>
          <a:p>
            <a:r>
              <a:rPr lang="en-US" dirty="0" smtClean="0">
                <a:latin typeface="Bookman Old Style" pitchFamily="18" charset="0"/>
              </a:rPr>
              <a:t>	Capacity			=	50 Amp each</a:t>
            </a:r>
          </a:p>
          <a:p>
            <a:r>
              <a:rPr lang="en-US" dirty="0" smtClean="0">
                <a:latin typeface="Bookman Old Style" pitchFamily="18" charset="0"/>
              </a:rPr>
              <a:t>	Price per motor			=	300,000 Rs</a:t>
            </a:r>
          </a:p>
          <a:p>
            <a:r>
              <a:rPr lang="en-US" dirty="0" smtClean="0">
                <a:latin typeface="Bookman Old Style" pitchFamily="18" charset="0"/>
              </a:rPr>
              <a:t>					=	(600,000 Rs)</a:t>
            </a:r>
          </a:p>
          <a:p>
            <a:r>
              <a:rPr lang="en-US" dirty="0" smtClean="0">
                <a:latin typeface="Bookman Old Style" pitchFamily="18" charset="0"/>
              </a:rPr>
              <a:t>	</a:t>
            </a:r>
            <a:r>
              <a:rPr lang="en-US" b="1" dirty="0" smtClean="0">
                <a:latin typeface="Bookman Old Style" pitchFamily="18" charset="0"/>
              </a:rPr>
              <a:t>Fittings</a:t>
            </a:r>
          </a:p>
          <a:p>
            <a:r>
              <a:rPr lang="en-US" dirty="0" smtClean="0">
                <a:latin typeface="Bookman Old Style" pitchFamily="18" charset="0"/>
              </a:rPr>
              <a:t>	Vacuum gauges			=	08 Numbers</a:t>
            </a:r>
          </a:p>
          <a:p>
            <a:r>
              <a:rPr lang="en-US" dirty="0" smtClean="0">
                <a:latin typeface="Bookman Old Style" pitchFamily="18" charset="0"/>
              </a:rPr>
              <a:t>	Price per gauge			=	2000 Rs</a:t>
            </a:r>
          </a:p>
          <a:p>
            <a:r>
              <a:rPr lang="en-US" dirty="0" smtClean="0">
                <a:latin typeface="Bookman Old Style" pitchFamily="18" charset="0"/>
              </a:rPr>
              <a:t>					=	(16000 Rs.)</a:t>
            </a:r>
          </a:p>
          <a:p>
            <a:pPr lvl="0"/>
            <a:r>
              <a:rPr lang="en-US" dirty="0" smtClean="0">
                <a:latin typeface="Bookman Old Style" pitchFamily="18" charset="0"/>
              </a:rPr>
              <a:t>      	</a:t>
            </a:r>
            <a:r>
              <a:rPr lang="en-US" b="1" dirty="0" smtClean="0">
                <a:latin typeface="Bookman Old Style" pitchFamily="18" charset="0"/>
              </a:rPr>
              <a:t>Total Expenditure</a:t>
            </a:r>
            <a:r>
              <a:rPr lang="en-US" dirty="0" smtClean="0">
                <a:latin typeface="Bookman Old Style" pitchFamily="18" charset="0"/>
              </a:rPr>
              <a:t>		=	1,616,000 Rs.</a:t>
            </a:r>
          </a:p>
          <a:p>
            <a:r>
              <a:rPr lang="en-US" dirty="0" smtClean="0">
                <a:latin typeface="Bookman Old Style" pitchFamily="18" charset="0"/>
              </a:rPr>
              <a:t>      	</a:t>
            </a:r>
            <a:r>
              <a:rPr lang="en-US" b="1" dirty="0" smtClean="0">
                <a:latin typeface="Bookman Old Style" pitchFamily="18" charset="0"/>
              </a:rPr>
              <a:t>Cost benefit Ratio</a:t>
            </a:r>
            <a:r>
              <a:rPr lang="en-US" dirty="0" smtClean="0">
                <a:latin typeface="Bookman Old Style" pitchFamily="18" charset="0"/>
              </a:rPr>
              <a:t>		=	A/B</a:t>
            </a:r>
          </a:p>
          <a:p>
            <a:r>
              <a:rPr lang="en-US" dirty="0" smtClean="0">
                <a:latin typeface="Bookman Old Style" pitchFamily="18" charset="0"/>
              </a:rPr>
              <a:t>					=	3.04:1</a:t>
            </a:r>
            <a:endParaRPr lang="en-US" dirty="0">
              <a:latin typeface="Bookman Old Style" pitchFamily="18" charset="0"/>
            </a:endParaRPr>
          </a:p>
        </p:txBody>
      </p:sp>
      <p:sp>
        <p:nvSpPr>
          <p:cNvPr id="3" name="Rectangle 2"/>
          <p:cNvSpPr/>
          <p:nvPr/>
        </p:nvSpPr>
        <p:spPr>
          <a:xfrm>
            <a:off x="2514600" y="228600"/>
            <a:ext cx="3886200" cy="523220"/>
          </a:xfrm>
          <a:prstGeom prst="rect">
            <a:avLst/>
          </a:prstGeom>
        </p:spPr>
        <p:txBody>
          <a:bodyPr wrap="square">
            <a:spAutoFit/>
          </a:bodyPr>
          <a:lstStyle/>
          <a:p>
            <a:pPr lvl="0" algn="ctr" fontAlgn="base">
              <a:spcBef>
                <a:spcPct val="0"/>
              </a:spcBef>
              <a:spcAft>
                <a:spcPct val="0"/>
              </a:spcAft>
            </a:pPr>
            <a:r>
              <a:rPr lang="en-US" sz="2800" b="1" u="sng" dirty="0" smtClean="0">
                <a:solidFill>
                  <a:srgbClr val="00B050"/>
                </a:solidFill>
                <a:latin typeface="Bookman Old Style" pitchFamily="18" charset="0"/>
              </a:rPr>
              <a:t>DISCUSSION</a:t>
            </a:r>
            <a:endParaRPr lang="en-US" sz="2800" b="1" i="1" u="sng" dirty="0" smtClean="0">
              <a:solidFill>
                <a:srgbClr val="00B050"/>
              </a:solidFill>
              <a:latin typeface="Bookman Old Style" pitchFamily="18" charset="0"/>
            </a:endParaRPr>
          </a:p>
        </p:txBody>
      </p:sp>
      <p:sp>
        <p:nvSpPr>
          <p:cNvPr id="4" name="Slide Number Placeholder 3"/>
          <p:cNvSpPr>
            <a:spLocks noGrp="1"/>
          </p:cNvSpPr>
          <p:nvPr>
            <p:ph type="sldNum" sz="quarter" idx="12"/>
          </p:nvPr>
        </p:nvSpPr>
        <p:spPr/>
        <p:txBody>
          <a:bodyPr/>
          <a:lstStyle/>
          <a:p>
            <a:fld id="{08EDD6FF-34D1-4C92-9F4F-52169CA82F72}" type="slidenum">
              <a:rPr lang="en-US" smtClean="0"/>
              <a:pPr/>
              <a:t>22</a:t>
            </a:fld>
            <a:endParaRPr lang="en-US" dirty="0"/>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2000" fill="hold"/>
                                        <p:tgtEl>
                                          <p:spTgt spid="3"/>
                                        </p:tgtEl>
                                        <p:attrNameLst>
                                          <p:attrName>ppt_x</p:attrName>
                                        </p:attrNameLst>
                                      </p:cBhvr>
                                      <p:tavLst>
                                        <p:tav tm="0">
                                          <p:val>
                                            <p:strVal val="1+#ppt_w/2"/>
                                          </p:val>
                                        </p:tav>
                                        <p:tav tm="100000">
                                          <p:val>
                                            <p:strVal val="#ppt_x"/>
                                          </p:val>
                                        </p:tav>
                                      </p:tavLst>
                                    </p:anim>
                                    <p:anim calcmode="lin" valueType="num">
                                      <p:cBhvr additive="base">
                                        <p:cTn id="8" dur="2000" fill="hold"/>
                                        <p:tgtEl>
                                          <p:spTgt spid="3"/>
                                        </p:tgtEl>
                                        <p:attrNameLst>
                                          <p:attrName>ppt_y</p:attrName>
                                        </p:attrNameLst>
                                      </p:cBhvr>
                                      <p:tavLst>
                                        <p:tav tm="0">
                                          <p:val>
                                            <p:strVal val="1+#ppt_h/2"/>
                                          </p:val>
                                        </p:tav>
                                        <p:tav tm="100000">
                                          <p:val>
                                            <p:strVal val="#ppt_y"/>
                                          </p:val>
                                        </p:tav>
                                      </p:tavLst>
                                    </p:anim>
                                  </p:childTnLst>
                                </p:cTn>
                              </p:par>
                              <p:par>
                                <p:cTn id="9" presetID="2" presetClass="entr" presetSubtype="12" fill="hold" grpId="0" nodeType="withEffect">
                                  <p:stCondLst>
                                    <p:cond delay="0"/>
                                  </p:stCondLst>
                                  <p:childTnLst>
                                    <p:set>
                                      <p:cBhvr>
                                        <p:cTn id="10" dur="1" fill="hold">
                                          <p:stCondLst>
                                            <p:cond delay="0"/>
                                          </p:stCondLst>
                                        </p:cTn>
                                        <p:tgtEl>
                                          <p:spTgt spid="26625"/>
                                        </p:tgtEl>
                                        <p:attrNameLst>
                                          <p:attrName>style.visibility</p:attrName>
                                        </p:attrNameLst>
                                      </p:cBhvr>
                                      <p:to>
                                        <p:strVal val="visible"/>
                                      </p:to>
                                    </p:set>
                                    <p:anim calcmode="lin" valueType="num">
                                      <p:cBhvr additive="base">
                                        <p:cTn id="11" dur="2000" fill="hold"/>
                                        <p:tgtEl>
                                          <p:spTgt spid="26625"/>
                                        </p:tgtEl>
                                        <p:attrNameLst>
                                          <p:attrName>ppt_x</p:attrName>
                                        </p:attrNameLst>
                                      </p:cBhvr>
                                      <p:tavLst>
                                        <p:tav tm="0">
                                          <p:val>
                                            <p:strVal val="0-#ppt_w/2"/>
                                          </p:val>
                                        </p:tav>
                                        <p:tav tm="100000">
                                          <p:val>
                                            <p:strVal val="#ppt_x"/>
                                          </p:val>
                                        </p:tav>
                                      </p:tavLst>
                                    </p:anim>
                                    <p:anim calcmode="lin" valueType="num">
                                      <p:cBhvr additive="base">
                                        <p:cTn id="12" dur="2000" fill="hold"/>
                                        <p:tgtEl>
                                          <p:spTgt spid="2662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5" grpId="0"/>
      <p:bldP spid="3"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457200" y="967241"/>
            <a:ext cx="8305800" cy="47343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endParaRPr lang="en-US" sz="2000" dirty="0" smtClean="0">
              <a:latin typeface="Bookman Old Style" pitchFamily="18" charset="0"/>
            </a:endParaRPr>
          </a:p>
          <a:p>
            <a:pPr algn="just"/>
            <a:r>
              <a:rPr lang="en-US" sz="2000" dirty="0" smtClean="0">
                <a:latin typeface="Bookman Old Style" pitchFamily="18" charset="0"/>
              </a:rPr>
              <a:t>During the season 2015-2016, The GOURMET RASOOL NAWAZ SUGAR MILLS has achieved prominently excellent results in the area for production of quality of sugar and the Rec. %age.	</a:t>
            </a:r>
          </a:p>
          <a:p>
            <a:pPr algn="just"/>
            <a:r>
              <a:rPr lang="en-US" sz="2000" dirty="0" smtClean="0">
                <a:latin typeface="Bookman Old Style" pitchFamily="18" charset="0"/>
              </a:rPr>
              <a:t>The performance of vacuum filter can be made significantly improved by adopting the isolated vacuum systems at vacuum filters in place of conventional common vacuum system. By this system maximum vacuum at both sections is achieved with rare fluctuation in vacuum. As a result, the loss of sugar in the process is substantially controlled with prominent enhancement in recovery %age.</a:t>
            </a:r>
          </a:p>
          <a:p>
            <a:pPr algn="just"/>
            <a:r>
              <a:rPr lang="en-US" sz="2000" dirty="0" smtClean="0">
                <a:latin typeface="Bookman Old Style" pitchFamily="18" charset="0"/>
              </a:rPr>
              <a:t>It is recommended that at sugar plants, isolated vacuum system should be adapted for vacuum filters in place of conventional common vacuum system.</a:t>
            </a:r>
          </a:p>
          <a:p>
            <a:pPr indent="457200" algn="just">
              <a:lnSpc>
                <a:spcPct val="115000"/>
              </a:lnSpc>
              <a:spcAft>
                <a:spcPts val="1000"/>
              </a:spcAft>
            </a:pPr>
            <a:endParaRPr lang="en-US" sz="2000" dirty="0">
              <a:latin typeface="Calibri"/>
              <a:ea typeface="Calibri"/>
              <a:cs typeface="Times New Roman"/>
            </a:endParaRPr>
          </a:p>
        </p:txBody>
      </p:sp>
      <p:sp>
        <p:nvSpPr>
          <p:cNvPr id="3" name="Rectangle 2"/>
          <p:cNvSpPr/>
          <p:nvPr/>
        </p:nvSpPr>
        <p:spPr>
          <a:xfrm>
            <a:off x="2514600" y="381000"/>
            <a:ext cx="4191000" cy="523220"/>
          </a:xfrm>
          <a:prstGeom prst="rect">
            <a:avLst/>
          </a:prstGeom>
        </p:spPr>
        <p:txBody>
          <a:bodyPr wrap="square">
            <a:spAutoFit/>
          </a:bodyPr>
          <a:lstStyle/>
          <a:p>
            <a:pPr lvl="0" algn="ctr" fontAlgn="base">
              <a:spcBef>
                <a:spcPct val="0"/>
              </a:spcBef>
              <a:spcAft>
                <a:spcPct val="0"/>
              </a:spcAft>
            </a:pPr>
            <a:r>
              <a:rPr lang="en-US" sz="2800" b="1" u="sng" dirty="0" smtClean="0">
                <a:solidFill>
                  <a:srgbClr val="00B050"/>
                </a:solidFill>
                <a:latin typeface="Bookman Old Style" pitchFamily="18" charset="0"/>
              </a:rPr>
              <a:t>RECOMMENDATION</a:t>
            </a:r>
            <a:endParaRPr lang="en-US" sz="2800" b="1" i="1" u="sng" dirty="0" smtClean="0">
              <a:solidFill>
                <a:srgbClr val="00B050"/>
              </a:solidFill>
              <a:latin typeface="Bookman Old Style" pitchFamily="18" charset="0"/>
            </a:endParaRPr>
          </a:p>
        </p:txBody>
      </p:sp>
      <p:sp>
        <p:nvSpPr>
          <p:cNvPr id="4" name="Slide Number Placeholder 3"/>
          <p:cNvSpPr>
            <a:spLocks noGrp="1"/>
          </p:cNvSpPr>
          <p:nvPr>
            <p:ph type="sldNum" sz="quarter" idx="12"/>
          </p:nvPr>
        </p:nvSpPr>
        <p:spPr/>
        <p:txBody>
          <a:bodyPr/>
          <a:lstStyle/>
          <a:p>
            <a:fld id="{08EDD6FF-34D1-4C92-9F4F-52169CA82F72}" type="slidenum">
              <a:rPr lang="en-US" smtClean="0"/>
              <a:pPr/>
              <a:t>23</a:t>
            </a:fld>
            <a:endParaRPr lang="en-US" dirty="0"/>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2000" fill="hold"/>
                                        <p:tgtEl>
                                          <p:spTgt spid="3"/>
                                        </p:tgtEl>
                                        <p:attrNameLst>
                                          <p:attrName>ppt_x</p:attrName>
                                        </p:attrNameLst>
                                      </p:cBhvr>
                                      <p:tavLst>
                                        <p:tav tm="0">
                                          <p:val>
                                            <p:strVal val="0-#ppt_w/2"/>
                                          </p:val>
                                        </p:tav>
                                        <p:tav tm="100000">
                                          <p:val>
                                            <p:strVal val="#ppt_x"/>
                                          </p:val>
                                        </p:tav>
                                      </p:tavLst>
                                    </p:anim>
                                    <p:anim calcmode="lin" valueType="num">
                                      <p:cBhvr additive="base">
                                        <p:cTn id="8" dur="2000" fill="hold"/>
                                        <p:tgtEl>
                                          <p:spTgt spid="3"/>
                                        </p:tgtEl>
                                        <p:attrNameLst>
                                          <p:attrName>ppt_y</p:attrName>
                                        </p:attrNameLst>
                                      </p:cBhvr>
                                      <p:tavLst>
                                        <p:tav tm="0">
                                          <p:val>
                                            <p:strVal val="0-#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6625"/>
                                        </p:tgtEl>
                                        <p:attrNameLst>
                                          <p:attrName>style.visibility</p:attrName>
                                        </p:attrNameLst>
                                      </p:cBhvr>
                                      <p:to>
                                        <p:strVal val="visible"/>
                                      </p:to>
                                    </p:set>
                                    <p:anim calcmode="lin" valueType="num">
                                      <p:cBhvr additive="base">
                                        <p:cTn id="11" dur="2000" fill="hold"/>
                                        <p:tgtEl>
                                          <p:spTgt spid="26625"/>
                                        </p:tgtEl>
                                        <p:attrNameLst>
                                          <p:attrName>ppt_x</p:attrName>
                                        </p:attrNameLst>
                                      </p:cBhvr>
                                      <p:tavLst>
                                        <p:tav tm="0">
                                          <p:val>
                                            <p:strVal val="#ppt_x"/>
                                          </p:val>
                                        </p:tav>
                                        <p:tav tm="100000">
                                          <p:val>
                                            <p:strVal val="#ppt_x"/>
                                          </p:val>
                                        </p:tav>
                                      </p:tavLst>
                                    </p:anim>
                                    <p:anim calcmode="lin" valueType="num">
                                      <p:cBhvr additive="base">
                                        <p:cTn id="12" dur="2000" fill="hold"/>
                                        <p:tgtEl>
                                          <p:spTgt spid="2662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5" grpId="0"/>
      <p:bldP spid="3"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228600" y="3293647"/>
            <a:ext cx="8534400" cy="42550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indent="457200" algn="just">
              <a:lnSpc>
                <a:spcPct val="115000"/>
              </a:lnSpc>
              <a:spcAft>
                <a:spcPts val="1000"/>
              </a:spcAft>
            </a:pPr>
            <a:endParaRPr lang="en-US" sz="2000" dirty="0">
              <a:latin typeface="Calibri"/>
              <a:ea typeface="Calibri"/>
              <a:cs typeface="Times New Roman"/>
            </a:endParaRPr>
          </a:p>
        </p:txBody>
      </p:sp>
      <p:sp>
        <p:nvSpPr>
          <p:cNvPr id="3" name="Rectangle 2"/>
          <p:cNvSpPr/>
          <p:nvPr/>
        </p:nvSpPr>
        <p:spPr>
          <a:xfrm>
            <a:off x="2514600" y="381000"/>
            <a:ext cx="4191000" cy="523220"/>
          </a:xfrm>
          <a:prstGeom prst="rect">
            <a:avLst/>
          </a:prstGeom>
        </p:spPr>
        <p:txBody>
          <a:bodyPr wrap="square">
            <a:spAutoFit/>
          </a:bodyPr>
          <a:lstStyle/>
          <a:p>
            <a:pPr lvl="0" algn="ctr" fontAlgn="base">
              <a:spcBef>
                <a:spcPct val="0"/>
              </a:spcBef>
              <a:spcAft>
                <a:spcPct val="0"/>
              </a:spcAft>
            </a:pPr>
            <a:r>
              <a:rPr lang="en-US" sz="2800" b="1" u="sng" dirty="0" smtClean="0">
                <a:solidFill>
                  <a:srgbClr val="00B050"/>
                </a:solidFill>
                <a:latin typeface="Bookman Old Style" pitchFamily="18" charset="0"/>
              </a:rPr>
              <a:t>Annexure 1</a:t>
            </a:r>
            <a:endParaRPr lang="en-US" sz="2800" b="1" i="1" u="sng" dirty="0" smtClean="0">
              <a:solidFill>
                <a:srgbClr val="00B050"/>
              </a:solidFill>
              <a:latin typeface="Bookman Old Style" pitchFamily="18" charset="0"/>
            </a:endParaRPr>
          </a:p>
        </p:txBody>
      </p:sp>
      <p:sp>
        <p:nvSpPr>
          <p:cNvPr id="4" name="Slide Number Placeholder 3"/>
          <p:cNvSpPr>
            <a:spLocks noGrp="1"/>
          </p:cNvSpPr>
          <p:nvPr>
            <p:ph type="sldNum" sz="quarter" idx="12"/>
          </p:nvPr>
        </p:nvSpPr>
        <p:spPr/>
        <p:txBody>
          <a:bodyPr/>
          <a:lstStyle/>
          <a:p>
            <a:fld id="{08EDD6FF-34D1-4C92-9F4F-52169CA82F72}" type="slidenum">
              <a:rPr lang="en-US" smtClean="0"/>
              <a:pPr/>
              <a:t>24</a:t>
            </a:fld>
            <a:endParaRPr lang="en-US" dirty="0"/>
          </a:p>
        </p:txBody>
      </p:sp>
      <p:pic>
        <p:nvPicPr>
          <p:cNvPr id="7" name="Picture 6" descr="Annex 1.bmp"/>
          <p:cNvPicPr>
            <a:picLocks noChangeAspect="1"/>
          </p:cNvPicPr>
          <p:nvPr/>
        </p:nvPicPr>
        <p:blipFill>
          <a:blip r:embed="rId2"/>
          <a:stretch>
            <a:fillRect/>
          </a:stretch>
        </p:blipFill>
        <p:spPr>
          <a:xfrm>
            <a:off x="380999" y="838200"/>
            <a:ext cx="8305801" cy="5562600"/>
          </a:xfrm>
          <a:prstGeom prst="rect">
            <a:avLst/>
          </a:prstGeom>
        </p:spPr>
      </p:pic>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2000" fill="hold"/>
                                        <p:tgtEl>
                                          <p:spTgt spid="3"/>
                                        </p:tgtEl>
                                        <p:attrNameLst>
                                          <p:attrName>ppt_x</p:attrName>
                                        </p:attrNameLst>
                                      </p:cBhvr>
                                      <p:tavLst>
                                        <p:tav tm="0">
                                          <p:val>
                                            <p:strVal val="0-#ppt_w/2"/>
                                          </p:val>
                                        </p:tav>
                                        <p:tav tm="100000">
                                          <p:val>
                                            <p:strVal val="#ppt_x"/>
                                          </p:val>
                                        </p:tav>
                                      </p:tavLst>
                                    </p:anim>
                                    <p:anim calcmode="lin" valueType="num">
                                      <p:cBhvr additive="base">
                                        <p:cTn id="8" dur="2000" fill="hold"/>
                                        <p:tgtEl>
                                          <p:spTgt spid="3"/>
                                        </p:tgtEl>
                                        <p:attrNameLst>
                                          <p:attrName>ppt_y</p:attrName>
                                        </p:attrNameLst>
                                      </p:cBhvr>
                                      <p:tavLst>
                                        <p:tav tm="0">
                                          <p:val>
                                            <p:strVal val="0-#ppt_h/2"/>
                                          </p:val>
                                        </p:tav>
                                        <p:tav tm="100000">
                                          <p:val>
                                            <p:strVal val="#ppt_y"/>
                                          </p:val>
                                        </p:tav>
                                      </p:tavLst>
                                    </p:anim>
                                  </p:childTnLst>
                                </p:cTn>
                              </p:par>
                              <p:par>
                                <p:cTn id="9" presetID="2" presetClass="entr" presetSubtype="4" fill="hold" grpId="0" nodeType="withEffect" nodePh="1">
                                  <p:stCondLst>
                                    <p:cond delay="0"/>
                                  </p:stCondLst>
                                  <p:endCondLst>
                                    <p:cond evt="begin" delay="0">
                                      <p:tn val="9"/>
                                    </p:cond>
                                  </p:endCondLst>
                                  <p:childTnLst>
                                    <p:set>
                                      <p:cBhvr>
                                        <p:cTn id="10" dur="1" fill="hold">
                                          <p:stCondLst>
                                            <p:cond delay="0"/>
                                          </p:stCondLst>
                                        </p:cTn>
                                        <p:tgtEl>
                                          <p:spTgt spid="26625"/>
                                        </p:tgtEl>
                                        <p:attrNameLst>
                                          <p:attrName>style.visibility</p:attrName>
                                        </p:attrNameLst>
                                      </p:cBhvr>
                                      <p:to>
                                        <p:strVal val="visible"/>
                                      </p:to>
                                    </p:set>
                                    <p:anim calcmode="lin" valueType="num">
                                      <p:cBhvr additive="base">
                                        <p:cTn id="11" dur="2000" fill="hold"/>
                                        <p:tgtEl>
                                          <p:spTgt spid="26625"/>
                                        </p:tgtEl>
                                        <p:attrNameLst>
                                          <p:attrName>ppt_x</p:attrName>
                                        </p:attrNameLst>
                                      </p:cBhvr>
                                      <p:tavLst>
                                        <p:tav tm="0">
                                          <p:val>
                                            <p:strVal val="#ppt_x"/>
                                          </p:val>
                                        </p:tav>
                                        <p:tav tm="100000">
                                          <p:val>
                                            <p:strVal val="#ppt_x"/>
                                          </p:val>
                                        </p:tav>
                                      </p:tavLst>
                                    </p:anim>
                                    <p:anim calcmode="lin" valueType="num">
                                      <p:cBhvr additive="base">
                                        <p:cTn id="12" dur="2000" fill="hold"/>
                                        <p:tgtEl>
                                          <p:spTgt spid="2662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5" grpId="0"/>
      <p:bldP spid="3"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228600" y="3293647"/>
            <a:ext cx="8534400" cy="42550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indent="457200" algn="just">
              <a:lnSpc>
                <a:spcPct val="115000"/>
              </a:lnSpc>
              <a:spcAft>
                <a:spcPts val="1000"/>
              </a:spcAft>
            </a:pPr>
            <a:endParaRPr lang="en-US" sz="2000" dirty="0">
              <a:latin typeface="Calibri"/>
              <a:ea typeface="Calibri"/>
              <a:cs typeface="Times New Roman"/>
            </a:endParaRPr>
          </a:p>
        </p:txBody>
      </p:sp>
      <p:sp>
        <p:nvSpPr>
          <p:cNvPr id="3" name="Rectangle 2"/>
          <p:cNvSpPr/>
          <p:nvPr/>
        </p:nvSpPr>
        <p:spPr>
          <a:xfrm>
            <a:off x="2514600" y="381000"/>
            <a:ext cx="4191000" cy="523220"/>
          </a:xfrm>
          <a:prstGeom prst="rect">
            <a:avLst/>
          </a:prstGeom>
        </p:spPr>
        <p:txBody>
          <a:bodyPr wrap="square">
            <a:spAutoFit/>
          </a:bodyPr>
          <a:lstStyle/>
          <a:p>
            <a:pPr lvl="0" algn="ctr" fontAlgn="base">
              <a:spcBef>
                <a:spcPct val="0"/>
              </a:spcBef>
              <a:spcAft>
                <a:spcPct val="0"/>
              </a:spcAft>
            </a:pPr>
            <a:r>
              <a:rPr lang="en-US" sz="2800" b="1" u="sng" dirty="0" smtClean="0">
                <a:solidFill>
                  <a:srgbClr val="00B050"/>
                </a:solidFill>
                <a:latin typeface="Bookman Old Style" pitchFamily="18" charset="0"/>
              </a:rPr>
              <a:t>Annexure 2</a:t>
            </a:r>
            <a:endParaRPr lang="en-US" sz="2800" b="1" i="1" u="sng" dirty="0" smtClean="0">
              <a:solidFill>
                <a:srgbClr val="00B050"/>
              </a:solidFill>
              <a:latin typeface="Bookman Old Style" pitchFamily="18" charset="0"/>
            </a:endParaRPr>
          </a:p>
        </p:txBody>
      </p:sp>
      <p:sp>
        <p:nvSpPr>
          <p:cNvPr id="4" name="Slide Number Placeholder 3"/>
          <p:cNvSpPr>
            <a:spLocks noGrp="1"/>
          </p:cNvSpPr>
          <p:nvPr>
            <p:ph type="sldNum" sz="quarter" idx="12"/>
          </p:nvPr>
        </p:nvSpPr>
        <p:spPr/>
        <p:txBody>
          <a:bodyPr/>
          <a:lstStyle/>
          <a:p>
            <a:fld id="{08EDD6FF-34D1-4C92-9F4F-52169CA82F72}" type="slidenum">
              <a:rPr lang="en-US" smtClean="0"/>
              <a:pPr/>
              <a:t>25</a:t>
            </a:fld>
            <a:endParaRPr lang="en-US" dirty="0"/>
          </a:p>
        </p:txBody>
      </p:sp>
      <p:pic>
        <p:nvPicPr>
          <p:cNvPr id="7" name="Picture 6" descr="Annex 2.bmp"/>
          <p:cNvPicPr>
            <a:picLocks noChangeAspect="1"/>
          </p:cNvPicPr>
          <p:nvPr/>
        </p:nvPicPr>
        <p:blipFill>
          <a:blip r:embed="rId2"/>
          <a:stretch>
            <a:fillRect/>
          </a:stretch>
        </p:blipFill>
        <p:spPr>
          <a:xfrm>
            <a:off x="381000" y="914400"/>
            <a:ext cx="8381999" cy="5486400"/>
          </a:xfrm>
          <a:prstGeom prst="rect">
            <a:avLst/>
          </a:prstGeom>
        </p:spPr>
      </p:pic>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2000" fill="hold"/>
                                        <p:tgtEl>
                                          <p:spTgt spid="3"/>
                                        </p:tgtEl>
                                        <p:attrNameLst>
                                          <p:attrName>ppt_x</p:attrName>
                                        </p:attrNameLst>
                                      </p:cBhvr>
                                      <p:tavLst>
                                        <p:tav tm="0">
                                          <p:val>
                                            <p:strVal val="0-#ppt_w/2"/>
                                          </p:val>
                                        </p:tav>
                                        <p:tav tm="100000">
                                          <p:val>
                                            <p:strVal val="#ppt_x"/>
                                          </p:val>
                                        </p:tav>
                                      </p:tavLst>
                                    </p:anim>
                                    <p:anim calcmode="lin" valueType="num">
                                      <p:cBhvr additive="base">
                                        <p:cTn id="8" dur="2000" fill="hold"/>
                                        <p:tgtEl>
                                          <p:spTgt spid="3"/>
                                        </p:tgtEl>
                                        <p:attrNameLst>
                                          <p:attrName>ppt_y</p:attrName>
                                        </p:attrNameLst>
                                      </p:cBhvr>
                                      <p:tavLst>
                                        <p:tav tm="0">
                                          <p:val>
                                            <p:strVal val="0-#ppt_h/2"/>
                                          </p:val>
                                        </p:tav>
                                        <p:tav tm="100000">
                                          <p:val>
                                            <p:strVal val="#ppt_y"/>
                                          </p:val>
                                        </p:tav>
                                      </p:tavLst>
                                    </p:anim>
                                  </p:childTnLst>
                                </p:cTn>
                              </p:par>
                              <p:par>
                                <p:cTn id="9" presetID="2" presetClass="entr" presetSubtype="4" fill="hold" grpId="0" nodeType="withEffect" nodePh="1">
                                  <p:stCondLst>
                                    <p:cond delay="0"/>
                                  </p:stCondLst>
                                  <p:endCondLst>
                                    <p:cond evt="begin" delay="0">
                                      <p:tn val="9"/>
                                    </p:cond>
                                  </p:endCondLst>
                                  <p:childTnLst>
                                    <p:set>
                                      <p:cBhvr>
                                        <p:cTn id="10" dur="1" fill="hold">
                                          <p:stCondLst>
                                            <p:cond delay="0"/>
                                          </p:stCondLst>
                                        </p:cTn>
                                        <p:tgtEl>
                                          <p:spTgt spid="26625"/>
                                        </p:tgtEl>
                                        <p:attrNameLst>
                                          <p:attrName>style.visibility</p:attrName>
                                        </p:attrNameLst>
                                      </p:cBhvr>
                                      <p:to>
                                        <p:strVal val="visible"/>
                                      </p:to>
                                    </p:set>
                                    <p:anim calcmode="lin" valueType="num">
                                      <p:cBhvr additive="base">
                                        <p:cTn id="11" dur="2000" fill="hold"/>
                                        <p:tgtEl>
                                          <p:spTgt spid="26625"/>
                                        </p:tgtEl>
                                        <p:attrNameLst>
                                          <p:attrName>ppt_x</p:attrName>
                                        </p:attrNameLst>
                                      </p:cBhvr>
                                      <p:tavLst>
                                        <p:tav tm="0">
                                          <p:val>
                                            <p:strVal val="#ppt_x"/>
                                          </p:val>
                                        </p:tav>
                                        <p:tav tm="100000">
                                          <p:val>
                                            <p:strVal val="#ppt_x"/>
                                          </p:val>
                                        </p:tav>
                                      </p:tavLst>
                                    </p:anim>
                                    <p:anim calcmode="lin" valueType="num">
                                      <p:cBhvr additive="base">
                                        <p:cTn id="12" dur="2000" fill="hold"/>
                                        <p:tgtEl>
                                          <p:spTgt spid="2662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5" grpId="0"/>
      <p:bldP spid="3"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228600" y="3293647"/>
            <a:ext cx="8534400" cy="42550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indent="457200" algn="just">
              <a:lnSpc>
                <a:spcPct val="115000"/>
              </a:lnSpc>
              <a:spcAft>
                <a:spcPts val="1000"/>
              </a:spcAft>
            </a:pPr>
            <a:endParaRPr lang="en-US" sz="2000" dirty="0">
              <a:latin typeface="Calibri"/>
              <a:ea typeface="Calibri"/>
              <a:cs typeface="Times New Roman"/>
            </a:endParaRPr>
          </a:p>
        </p:txBody>
      </p:sp>
      <p:sp>
        <p:nvSpPr>
          <p:cNvPr id="3" name="Rectangle 2"/>
          <p:cNvSpPr/>
          <p:nvPr/>
        </p:nvSpPr>
        <p:spPr>
          <a:xfrm>
            <a:off x="2514600" y="381000"/>
            <a:ext cx="4191000" cy="523220"/>
          </a:xfrm>
          <a:prstGeom prst="rect">
            <a:avLst/>
          </a:prstGeom>
        </p:spPr>
        <p:txBody>
          <a:bodyPr wrap="square">
            <a:spAutoFit/>
          </a:bodyPr>
          <a:lstStyle/>
          <a:p>
            <a:pPr lvl="0" algn="ctr" fontAlgn="base">
              <a:spcBef>
                <a:spcPct val="0"/>
              </a:spcBef>
              <a:spcAft>
                <a:spcPct val="0"/>
              </a:spcAft>
            </a:pPr>
            <a:r>
              <a:rPr lang="en-US" sz="2800" b="1" u="sng" dirty="0" smtClean="0">
                <a:solidFill>
                  <a:srgbClr val="00B050"/>
                </a:solidFill>
                <a:latin typeface="Bookman Old Style" pitchFamily="18" charset="0"/>
              </a:rPr>
              <a:t>Annexure 2a</a:t>
            </a:r>
            <a:endParaRPr lang="en-US" sz="2800" b="1" i="1" u="sng" dirty="0" smtClean="0">
              <a:solidFill>
                <a:srgbClr val="00B050"/>
              </a:solidFill>
              <a:latin typeface="Bookman Old Style" pitchFamily="18" charset="0"/>
            </a:endParaRPr>
          </a:p>
        </p:txBody>
      </p:sp>
      <p:sp>
        <p:nvSpPr>
          <p:cNvPr id="4" name="Slide Number Placeholder 3"/>
          <p:cNvSpPr>
            <a:spLocks noGrp="1"/>
          </p:cNvSpPr>
          <p:nvPr>
            <p:ph type="sldNum" sz="quarter" idx="12"/>
          </p:nvPr>
        </p:nvSpPr>
        <p:spPr/>
        <p:txBody>
          <a:bodyPr/>
          <a:lstStyle/>
          <a:p>
            <a:fld id="{08EDD6FF-34D1-4C92-9F4F-52169CA82F72}" type="slidenum">
              <a:rPr lang="en-US" smtClean="0"/>
              <a:pPr/>
              <a:t>26</a:t>
            </a:fld>
            <a:endParaRPr lang="en-US" dirty="0"/>
          </a:p>
        </p:txBody>
      </p:sp>
      <p:pic>
        <p:nvPicPr>
          <p:cNvPr id="6" name="Picture 5" descr="Annex 2a.bmp"/>
          <p:cNvPicPr>
            <a:picLocks noChangeAspect="1"/>
          </p:cNvPicPr>
          <p:nvPr/>
        </p:nvPicPr>
        <p:blipFill>
          <a:blip r:embed="rId2"/>
          <a:stretch>
            <a:fillRect/>
          </a:stretch>
        </p:blipFill>
        <p:spPr>
          <a:xfrm>
            <a:off x="457200" y="914400"/>
            <a:ext cx="8229600" cy="5291138"/>
          </a:xfrm>
          <a:prstGeom prst="rect">
            <a:avLst/>
          </a:prstGeom>
        </p:spPr>
      </p:pic>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2000" fill="hold"/>
                                        <p:tgtEl>
                                          <p:spTgt spid="3"/>
                                        </p:tgtEl>
                                        <p:attrNameLst>
                                          <p:attrName>ppt_x</p:attrName>
                                        </p:attrNameLst>
                                      </p:cBhvr>
                                      <p:tavLst>
                                        <p:tav tm="0">
                                          <p:val>
                                            <p:strVal val="0-#ppt_w/2"/>
                                          </p:val>
                                        </p:tav>
                                        <p:tav tm="100000">
                                          <p:val>
                                            <p:strVal val="#ppt_x"/>
                                          </p:val>
                                        </p:tav>
                                      </p:tavLst>
                                    </p:anim>
                                    <p:anim calcmode="lin" valueType="num">
                                      <p:cBhvr additive="base">
                                        <p:cTn id="8" dur="2000" fill="hold"/>
                                        <p:tgtEl>
                                          <p:spTgt spid="3"/>
                                        </p:tgtEl>
                                        <p:attrNameLst>
                                          <p:attrName>ppt_y</p:attrName>
                                        </p:attrNameLst>
                                      </p:cBhvr>
                                      <p:tavLst>
                                        <p:tav tm="0">
                                          <p:val>
                                            <p:strVal val="0-#ppt_h/2"/>
                                          </p:val>
                                        </p:tav>
                                        <p:tav tm="100000">
                                          <p:val>
                                            <p:strVal val="#ppt_y"/>
                                          </p:val>
                                        </p:tav>
                                      </p:tavLst>
                                    </p:anim>
                                  </p:childTnLst>
                                </p:cTn>
                              </p:par>
                              <p:par>
                                <p:cTn id="9" presetID="2" presetClass="entr" presetSubtype="4" fill="hold" grpId="0" nodeType="withEffect" nodePh="1">
                                  <p:stCondLst>
                                    <p:cond delay="0"/>
                                  </p:stCondLst>
                                  <p:endCondLst>
                                    <p:cond evt="begin" delay="0">
                                      <p:tn val="9"/>
                                    </p:cond>
                                  </p:endCondLst>
                                  <p:childTnLst>
                                    <p:set>
                                      <p:cBhvr>
                                        <p:cTn id="10" dur="1" fill="hold">
                                          <p:stCondLst>
                                            <p:cond delay="0"/>
                                          </p:stCondLst>
                                        </p:cTn>
                                        <p:tgtEl>
                                          <p:spTgt spid="26625"/>
                                        </p:tgtEl>
                                        <p:attrNameLst>
                                          <p:attrName>style.visibility</p:attrName>
                                        </p:attrNameLst>
                                      </p:cBhvr>
                                      <p:to>
                                        <p:strVal val="visible"/>
                                      </p:to>
                                    </p:set>
                                    <p:anim calcmode="lin" valueType="num">
                                      <p:cBhvr additive="base">
                                        <p:cTn id="11" dur="2000" fill="hold"/>
                                        <p:tgtEl>
                                          <p:spTgt spid="26625"/>
                                        </p:tgtEl>
                                        <p:attrNameLst>
                                          <p:attrName>ppt_x</p:attrName>
                                        </p:attrNameLst>
                                      </p:cBhvr>
                                      <p:tavLst>
                                        <p:tav tm="0">
                                          <p:val>
                                            <p:strVal val="#ppt_x"/>
                                          </p:val>
                                        </p:tav>
                                        <p:tav tm="100000">
                                          <p:val>
                                            <p:strVal val="#ppt_x"/>
                                          </p:val>
                                        </p:tav>
                                      </p:tavLst>
                                    </p:anim>
                                    <p:anim calcmode="lin" valueType="num">
                                      <p:cBhvr additive="base">
                                        <p:cTn id="12" dur="2000" fill="hold"/>
                                        <p:tgtEl>
                                          <p:spTgt spid="2662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5" grpId="0"/>
      <p:bldP spid="3"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228600" y="3293647"/>
            <a:ext cx="8534400" cy="42550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indent="457200" algn="just">
              <a:lnSpc>
                <a:spcPct val="115000"/>
              </a:lnSpc>
              <a:spcAft>
                <a:spcPts val="1000"/>
              </a:spcAft>
            </a:pPr>
            <a:endParaRPr lang="en-US" sz="2000" dirty="0">
              <a:latin typeface="Calibri"/>
              <a:ea typeface="Calibri"/>
              <a:cs typeface="Times New Roman"/>
            </a:endParaRPr>
          </a:p>
        </p:txBody>
      </p:sp>
      <p:sp>
        <p:nvSpPr>
          <p:cNvPr id="3" name="Rectangle 2"/>
          <p:cNvSpPr/>
          <p:nvPr/>
        </p:nvSpPr>
        <p:spPr>
          <a:xfrm>
            <a:off x="2514600" y="381000"/>
            <a:ext cx="4191000" cy="523220"/>
          </a:xfrm>
          <a:prstGeom prst="rect">
            <a:avLst/>
          </a:prstGeom>
        </p:spPr>
        <p:txBody>
          <a:bodyPr wrap="square">
            <a:spAutoFit/>
          </a:bodyPr>
          <a:lstStyle/>
          <a:p>
            <a:pPr lvl="0" algn="ctr" fontAlgn="base">
              <a:spcBef>
                <a:spcPct val="0"/>
              </a:spcBef>
              <a:spcAft>
                <a:spcPct val="0"/>
              </a:spcAft>
            </a:pPr>
            <a:r>
              <a:rPr lang="en-US" sz="2800" b="1" u="sng" dirty="0" smtClean="0">
                <a:solidFill>
                  <a:srgbClr val="00B050"/>
                </a:solidFill>
                <a:latin typeface="Bookman Old Style" pitchFamily="18" charset="0"/>
              </a:rPr>
              <a:t>Annexure 3</a:t>
            </a:r>
            <a:endParaRPr lang="en-US" sz="2800" b="1" i="1" u="sng" dirty="0" smtClean="0">
              <a:solidFill>
                <a:srgbClr val="00B050"/>
              </a:solidFill>
              <a:latin typeface="Bookman Old Style" pitchFamily="18" charset="0"/>
            </a:endParaRPr>
          </a:p>
        </p:txBody>
      </p:sp>
      <p:sp>
        <p:nvSpPr>
          <p:cNvPr id="4" name="Slide Number Placeholder 3"/>
          <p:cNvSpPr>
            <a:spLocks noGrp="1"/>
          </p:cNvSpPr>
          <p:nvPr>
            <p:ph type="sldNum" sz="quarter" idx="12"/>
          </p:nvPr>
        </p:nvSpPr>
        <p:spPr/>
        <p:txBody>
          <a:bodyPr/>
          <a:lstStyle/>
          <a:p>
            <a:fld id="{08EDD6FF-34D1-4C92-9F4F-52169CA82F72}" type="slidenum">
              <a:rPr lang="en-US" smtClean="0"/>
              <a:pPr/>
              <a:t>27</a:t>
            </a:fld>
            <a:endParaRPr lang="en-US" dirty="0"/>
          </a:p>
        </p:txBody>
      </p:sp>
      <p:pic>
        <p:nvPicPr>
          <p:cNvPr id="7" name="Picture 6" descr="Annex 3.bmp"/>
          <p:cNvPicPr>
            <a:picLocks noChangeAspect="1"/>
          </p:cNvPicPr>
          <p:nvPr/>
        </p:nvPicPr>
        <p:blipFill>
          <a:blip r:embed="rId2"/>
          <a:stretch>
            <a:fillRect/>
          </a:stretch>
        </p:blipFill>
        <p:spPr>
          <a:xfrm>
            <a:off x="381000" y="914400"/>
            <a:ext cx="8305800" cy="5486400"/>
          </a:xfrm>
          <a:prstGeom prst="rect">
            <a:avLst/>
          </a:prstGeom>
        </p:spPr>
      </p:pic>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2000" fill="hold"/>
                                        <p:tgtEl>
                                          <p:spTgt spid="3"/>
                                        </p:tgtEl>
                                        <p:attrNameLst>
                                          <p:attrName>ppt_x</p:attrName>
                                        </p:attrNameLst>
                                      </p:cBhvr>
                                      <p:tavLst>
                                        <p:tav tm="0">
                                          <p:val>
                                            <p:strVal val="0-#ppt_w/2"/>
                                          </p:val>
                                        </p:tav>
                                        <p:tav tm="100000">
                                          <p:val>
                                            <p:strVal val="#ppt_x"/>
                                          </p:val>
                                        </p:tav>
                                      </p:tavLst>
                                    </p:anim>
                                    <p:anim calcmode="lin" valueType="num">
                                      <p:cBhvr additive="base">
                                        <p:cTn id="8" dur="2000" fill="hold"/>
                                        <p:tgtEl>
                                          <p:spTgt spid="3"/>
                                        </p:tgtEl>
                                        <p:attrNameLst>
                                          <p:attrName>ppt_y</p:attrName>
                                        </p:attrNameLst>
                                      </p:cBhvr>
                                      <p:tavLst>
                                        <p:tav tm="0">
                                          <p:val>
                                            <p:strVal val="0-#ppt_h/2"/>
                                          </p:val>
                                        </p:tav>
                                        <p:tav tm="100000">
                                          <p:val>
                                            <p:strVal val="#ppt_y"/>
                                          </p:val>
                                        </p:tav>
                                      </p:tavLst>
                                    </p:anim>
                                  </p:childTnLst>
                                </p:cTn>
                              </p:par>
                              <p:par>
                                <p:cTn id="9" presetID="2" presetClass="entr" presetSubtype="4" fill="hold" grpId="0" nodeType="withEffect" nodePh="1">
                                  <p:stCondLst>
                                    <p:cond delay="0"/>
                                  </p:stCondLst>
                                  <p:endCondLst>
                                    <p:cond evt="begin" delay="0">
                                      <p:tn val="9"/>
                                    </p:cond>
                                  </p:endCondLst>
                                  <p:childTnLst>
                                    <p:set>
                                      <p:cBhvr>
                                        <p:cTn id="10" dur="1" fill="hold">
                                          <p:stCondLst>
                                            <p:cond delay="0"/>
                                          </p:stCondLst>
                                        </p:cTn>
                                        <p:tgtEl>
                                          <p:spTgt spid="26625"/>
                                        </p:tgtEl>
                                        <p:attrNameLst>
                                          <p:attrName>style.visibility</p:attrName>
                                        </p:attrNameLst>
                                      </p:cBhvr>
                                      <p:to>
                                        <p:strVal val="visible"/>
                                      </p:to>
                                    </p:set>
                                    <p:anim calcmode="lin" valueType="num">
                                      <p:cBhvr additive="base">
                                        <p:cTn id="11" dur="2000" fill="hold"/>
                                        <p:tgtEl>
                                          <p:spTgt spid="26625"/>
                                        </p:tgtEl>
                                        <p:attrNameLst>
                                          <p:attrName>ppt_x</p:attrName>
                                        </p:attrNameLst>
                                      </p:cBhvr>
                                      <p:tavLst>
                                        <p:tav tm="0">
                                          <p:val>
                                            <p:strVal val="#ppt_x"/>
                                          </p:val>
                                        </p:tav>
                                        <p:tav tm="100000">
                                          <p:val>
                                            <p:strVal val="#ppt_x"/>
                                          </p:val>
                                        </p:tav>
                                      </p:tavLst>
                                    </p:anim>
                                    <p:anim calcmode="lin" valueType="num">
                                      <p:cBhvr additive="base">
                                        <p:cTn id="12" dur="2000" fill="hold"/>
                                        <p:tgtEl>
                                          <p:spTgt spid="2662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5" grpId="0"/>
      <p:bldP spid="3"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228600" y="3293647"/>
            <a:ext cx="8534400" cy="42550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indent="457200" algn="just">
              <a:lnSpc>
                <a:spcPct val="115000"/>
              </a:lnSpc>
              <a:spcAft>
                <a:spcPts val="1000"/>
              </a:spcAft>
            </a:pPr>
            <a:endParaRPr lang="en-US" sz="2000" dirty="0">
              <a:latin typeface="Calibri"/>
              <a:ea typeface="Calibri"/>
              <a:cs typeface="Times New Roman"/>
            </a:endParaRPr>
          </a:p>
        </p:txBody>
      </p:sp>
      <p:sp>
        <p:nvSpPr>
          <p:cNvPr id="3" name="Rectangle 2"/>
          <p:cNvSpPr/>
          <p:nvPr/>
        </p:nvSpPr>
        <p:spPr>
          <a:xfrm>
            <a:off x="2514600" y="381000"/>
            <a:ext cx="4191000" cy="523220"/>
          </a:xfrm>
          <a:prstGeom prst="rect">
            <a:avLst/>
          </a:prstGeom>
        </p:spPr>
        <p:txBody>
          <a:bodyPr wrap="square">
            <a:spAutoFit/>
          </a:bodyPr>
          <a:lstStyle/>
          <a:p>
            <a:pPr lvl="0" algn="ctr" fontAlgn="base">
              <a:spcBef>
                <a:spcPct val="0"/>
              </a:spcBef>
              <a:spcAft>
                <a:spcPct val="0"/>
              </a:spcAft>
            </a:pPr>
            <a:r>
              <a:rPr lang="en-US" sz="2800" b="1" u="sng" dirty="0" smtClean="0">
                <a:solidFill>
                  <a:srgbClr val="00B050"/>
                </a:solidFill>
                <a:latin typeface="Bookman Old Style" pitchFamily="18" charset="0"/>
              </a:rPr>
              <a:t>Annexure 3a</a:t>
            </a:r>
            <a:endParaRPr lang="en-US" sz="2800" b="1" i="1" u="sng" dirty="0" smtClean="0">
              <a:solidFill>
                <a:srgbClr val="00B050"/>
              </a:solidFill>
              <a:latin typeface="Bookman Old Style" pitchFamily="18" charset="0"/>
            </a:endParaRPr>
          </a:p>
        </p:txBody>
      </p:sp>
      <p:sp>
        <p:nvSpPr>
          <p:cNvPr id="4" name="Slide Number Placeholder 3"/>
          <p:cNvSpPr>
            <a:spLocks noGrp="1"/>
          </p:cNvSpPr>
          <p:nvPr>
            <p:ph type="sldNum" sz="quarter" idx="12"/>
          </p:nvPr>
        </p:nvSpPr>
        <p:spPr/>
        <p:txBody>
          <a:bodyPr/>
          <a:lstStyle/>
          <a:p>
            <a:fld id="{08EDD6FF-34D1-4C92-9F4F-52169CA82F72}" type="slidenum">
              <a:rPr lang="en-US" smtClean="0"/>
              <a:pPr/>
              <a:t>28</a:t>
            </a:fld>
            <a:endParaRPr lang="en-US" dirty="0"/>
          </a:p>
        </p:txBody>
      </p:sp>
      <p:pic>
        <p:nvPicPr>
          <p:cNvPr id="7" name="Picture 6" descr="Annex 3a.bmp"/>
          <p:cNvPicPr>
            <a:picLocks noChangeAspect="1"/>
          </p:cNvPicPr>
          <p:nvPr/>
        </p:nvPicPr>
        <p:blipFill>
          <a:blip r:embed="rId2"/>
          <a:stretch>
            <a:fillRect/>
          </a:stretch>
        </p:blipFill>
        <p:spPr>
          <a:xfrm>
            <a:off x="457200" y="838200"/>
            <a:ext cx="8229600" cy="5562600"/>
          </a:xfrm>
          <a:prstGeom prst="rect">
            <a:avLst/>
          </a:prstGeom>
        </p:spPr>
      </p:pic>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2000" fill="hold"/>
                                        <p:tgtEl>
                                          <p:spTgt spid="3"/>
                                        </p:tgtEl>
                                        <p:attrNameLst>
                                          <p:attrName>ppt_x</p:attrName>
                                        </p:attrNameLst>
                                      </p:cBhvr>
                                      <p:tavLst>
                                        <p:tav tm="0">
                                          <p:val>
                                            <p:strVal val="0-#ppt_w/2"/>
                                          </p:val>
                                        </p:tav>
                                        <p:tav tm="100000">
                                          <p:val>
                                            <p:strVal val="#ppt_x"/>
                                          </p:val>
                                        </p:tav>
                                      </p:tavLst>
                                    </p:anim>
                                    <p:anim calcmode="lin" valueType="num">
                                      <p:cBhvr additive="base">
                                        <p:cTn id="8" dur="2000" fill="hold"/>
                                        <p:tgtEl>
                                          <p:spTgt spid="3"/>
                                        </p:tgtEl>
                                        <p:attrNameLst>
                                          <p:attrName>ppt_y</p:attrName>
                                        </p:attrNameLst>
                                      </p:cBhvr>
                                      <p:tavLst>
                                        <p:tav tm="0">
                                          <p:val>
                                            <p:strVal val="0-#ppt_h/2"/>
                                          </p:val>
                                        </p:tav>
                                        <p:tav tm="100000">
                                          <p:val>
                                            <p:strVal val="#ppt_y"/>
                                          </p:val>
                                        </p:tav>
                                      </p:tavLst>
                                    </p:anim>
                                  </p:childTnLst>
                                </p:cTn>
                              </p:par>
                              <p:par>
                                <p:cTn id="9" presetID="2" presetClass="entr" presetSubtype="4" fill="hold" grpId="0" nodeType="withEffect" nodePh="1">
                                  <p:stCondLst>
                                    <p:cond delay="0"/>
                                  </p:stCondLst>
                                  <p:endCondLst>
                                    <p:cond evt="begin" delay="0">
                                      <p:tn val="9"/>
                                    </p:cond>
                                  </p:endCondLst>
                                  <p:childTnLst>
                                    <p:set>
                                      <p:cBhvr>
                                        <p:cTn id="10" dur="1" fill="hold">
                                          <p:stCondLst>
                                            <p:cond delay="0"/>
                                          </p:stCondLst>
                                        </p:cTn>
                                        <p:tgtEl>
                                          <p:spTgt spid="26625"/>
                                        </p:tgtEl>
                                        <p:attrNameLst>
                                          <p:attrName>style.visibility</p:attrName>
                                        </p:attrNameLst>
                                      </p:cBhvr>
                                      <p:to>
                                        <p:strVal val="visible"/>
                                      </p:to>
                                    </p:set>
                                    <p:anim calcmode="lin" valueType="num">
                                      <p:cBhvr additive="base">
                                        <p:cTn id="11" dur="2000" fill="hold"/>
                                        <p:tgtEl>
                                          <p:spTgt spid="26625"/>
                                        </p:tgtEl>
                                        <p:attrNameLst>
                                          <p:attrName>ppt_x</p:attrName>
                                        </p:attrNameLst>
                                      </p:cBhvr>
                                      <p:tavLst>
                                        <p:tav tm="0">
                                          <p:val>
                                            <p:strVal val="#ppt_x"/>
                                          </p:val>
                                        </p:tav>
                                        <p:tav tm="100000">
                                          <p:val>
                                            <p:strVal val="#ppt_x"/>
                                          </p:val>
                                        </p:tav>
                                      </p:tavLst>
                                    </p:anim>
                                    <p:anim calcmode="lin" valueType="num">
                                      <p:cBhvr additive="base">
                                        <p:cTn id="12" dur="2000" fill="hold"/>
                                        <p:tgtEl>
                                          <p:spTgt spid="2662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5" grpId="0"/>
      <p:bldP spid="3"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228600" y="3293647"/>
            <a:ext cx="8534400" cy="42550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indent="457200" algn="just">
              <a:lnSpc>
                <a:spcPct val="115000"/>
              </a:lnSpc>
              <a:spcAft>
                <a:spcPts val="1000"/>
              </a:spcAft>
            </a:pPr>
            <a:endParaRPr lang="en-US" sz="2000" dirty="0">
              <a:latin typeface="Calibri"/>
              <a:ea typeface="Calibri"/>
              <a:cs typeface="Times New Roman"/>
            </a:endParaRPr>
          </a:p>
        </p:txBody>
      </p:sp>
      <p:sp>
        <p:nvSpPr>
          <p:cNvPr id="3" name="Rectangle 2"/>
          <p:cNvSpPr/>
          <p:nvPr/>
        </p:nvSpPr>
        <p:spPr>
          <a:xfrm>
            <a:off x="2514600" y="381000"/>
            <a:ext cx="4191000" cy="523220"/>
          </a:xfrm>
          <a:prstGeom prst="rect">
            <a:avLst/>
          </a:prstGeom>
        </p:spPr>
        <p:txBody>
          <a:bodyPr wrap="square">
            <a:spAutoFit/>
          </a:bodyPr>
          <a:lstStyle/>
          <a:p>
            <a:pPr lvl="0" algn="ctr" fontAlgn="base">
              <a:spcBef>
                <a:spcPct val="0"/>
              </a:spcBef>
              <a:spcAft>
                <a:spcPct val="0"/>
              </a:spcAft>
            </a:pPr>
            <a:r>
              <a:rPr lang="en-US" sz="2800" b="1" u="sng" dirty="0" smtClean="0">
                <a:solidFill>
                  <a:srgbClr val="00B050"/>
                </a:solidFill>
                <a:latin typeface="Bookman Old Style" pitchFamily="18" charset="0"/>
              </a:rPr>
              <a:t>Annexure 4</a:t>
            </a:r>
            <a:endParaRPr lang="en-US" sz="2800" b="1" i="1" u="sng" dirty="0" smtClean="0">
              <a:solidFill>
                <a:srgbClr val="00B050"/>
              </a:solidFill>
              <a:latin typeface="Bookman Old Style" pitchFamily="18" charset="0"/>
            </a:endParaRPr>
          </a:p>
        </p:txBody>
      </p:sp>
      <p:sp>
        <p:nvSpPr>
          <p:cNvPr id="4" name="Slide Number Placeholder 3"/>
          <p:cNvSpPr>
            <a:spLocks noGrp="1"/>
          </p:cNvSpPr>
          <p:nvPr>
            <p:ph type="sldNum" sz="quarter" idx="12"/>
          </p:nvPr>
        </p:nvSpPr>
        <p:spPr/>
        <p:txBody>
          <a:bodyPr/>
          <a:lstStyle/>
          <a:p>
            <a:fld id="{08EDD6FF-34D1-4C92-9F4F-52169CA82F72}" type="slidenum">
              <a:rPr lang="en-US" smtClean="0"/>
              <a:pPr/>
              <a:t>29</a:t>
            </a:fld>
            <a:endParaRPr lang="en-US" dirty="0"/>
          </a:p>
        </p:txBody>
      </p:sp>
      <p:pic>
        <p:nvPicPr>
          <p:cNvPr id="6" name="Picture 5" descr="Annex4.bmp"/>
          <p:cNvPicPr>
            <a:picLocks noChangeAspect="1"/>
          </p:cNvPicPr>
          <p:nvPr/>
        </p:nvPicPr>
        <p:blipFill>
          <a:blip r:embed="rId2"/>
          <a:stretch>
            <a:fillRect/>
          </a:stretch>
        </p:blipFill>
        <p:spPr>
          <a:xfrm>
            <a:off x="457200" y="914400"/>
            <a:ext cx="8229600" cy="5562599"/>
          </a:xfrm>
          <a:prstGeom prst="rect">
            <a:avLst/>
          </a:prstGeom>
        </p:spPr>
      </p:pic>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2000" fill="hold"/>
                                        <p:tgtEl>
                                          <p:spTgt spid="3"/>
                                        </p:tgtEl>
                                        <p:attrNameLst>
                                          <p:attrName>ppt_x</p:attrName>
                                        </p:attrNameLst>
                                      </p:cBhvr>
                                      <p:tavLst>
                                        <p:tav tm="0">
                                          <p:val>
                                            <p:strVal val="0-#ppt_w/2"/>
                                          </p:val>
                                        </p:tav>
                                        <p:tav tm="100000">
                                          <p:val>
                                            <p:strVal val="#ppt_x"/>
                                          </p:val>
                                        </p:tav>
                                      </p:tavLst>
                                    </p:anim>
                                    <p:anim calcmode="lin" valueType="num">
                                      <p:cBhvr additive="base">
                                        <p:cTn id="8" dur="2000" fill="hold"/>
                                        <p:tgtEl>
                                          <p:spTgt spid="3"/>
                                        </p:tgtEl>
                                        <p:attrNameLst>
                                          <p:attrName>ppt_y</p:attrName>
                                        </p:attrNameLst>
                                      </p:cBhvr>
                                      <p:tavLst>
                                        <p:tav tm="0">
                                          <p:val>
                                            <p:strVal val="0-#ppt_h/2"/>
                                          </p:val>
                                        </p:tav>
                                        <p:tav tm="100000">
                                          <p:val>
                                            <p:strVal val="#ppt_y"/>
                                          </p:val>
                                        </p:tav>
                                      </p:tavLst>
                                    </p:anim>
                                  </p:childTnLst>
                                </p:cTn>
                              </p:par>
                              <p:par>
                                <p:cTn id="9" presetID="2" presetClass="entr" presetSubtype="4" fill="hold" grpId="0" nodeType="withEffect" nodePh="1">
                                  <p:stCondLst>
                                    <p:cond delay="0"/>
                                  </p:stCondLst>
                                  <p:endCondLst>
                                    <p:cond evt="begin" delay="0">
                                      <p:tn val="9"/>
                                    </p:cond>
                                  </p:endCondLst>
                                  <p:childTnLst>
                                    <p:set>
                                      <p:cBhvr>
                                        <p:cTn id="10" dur="1" fill="hold">
                                          <p:stCondLst>
                                            <p:cond delay="0"/>
                                          </p:stCondLst>
                                        </p:cTn>
                                        <p:tgtEl>
                                          <p:spTgt spid="26625"/>
                                        </p:tgtEl>
                                        <p:attrNameLst>
                                          <p:attrName>style.visibility</p:attrName>
                                        </p:attrNameLst>
                                      </p:cBhvr>
                                      <p:to>
                                        <p:strVal val="visible"/>
                                      </p:to>
                                    </p:set>
                                    <p:anim calcmode="lin" valueType="num">
                                      <p:cBhvr additive="base">
                                        <p:cTn id="11" dur="2000" fill="hold"/>
                                        <p:tgtEl>
                                          <p:spTgt spid="26625"/>
                                        </p:tgtEl>
                                        <p:attrNameLst>
                                          <p:attrName>ppt_x</p:attrName>
                                        </p:attrNameLst>
                                      </p:cBhvr>
                                      <p:tavLst>
                                        <p:tav tm="0">
                                          <p:val>
                                            <p:strVal val="#ppt_x"/>
                                          </p:val>
                                        </p:tav>
                                        <p:tav tm="100000">
                                          <p:val>
                                            <p:strVal val="#ppt_x"/>
                                          </p:val>
                                        </p:tav>
                                      </p:tavLst>
                                    </p:anim>
                                    <p:anim calcmode="lin" valueType="num">
                                      <p:cBhvr additive="base">
                                        <p:cTn id="12" dur="2000" fill="hold"/>
                                        <p:tgtEl>
                                          <p:spTgt spid="2662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5" grpId="0"/>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457200" y="1524000"/>
            <a:ext cx="8077200" cy="437555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lnSpc>
                <a:spcPct val="150000"/>
              </a:lnSpc>
              <a:spcAft>
                <a:spcPts val="1000"/>
              </a:spcAft>
            </a:pPr>
            <a:r>
              <a:rPr lang="en-US" sz="2000" b="1" dirty="0" smtClean="0">
                <a:solidFill>
                  <a:srgbClr val="0070C0"/>
                </a:solidFill>
                <a:latin typeface="Bookman Old Style" pitchFamily="18" charset="0"/>
                <a:ea typeface="Calibri"/>
                <a:cs typeface="Times New Roman"/>
              </a:rPr>
              <a:t>The performance of Vacuum Filter can be improved by modifying existing common vacuum system by provision of a separate independent vacuum line and a vacuum pump to make the isolated vacuum system for both the sections of the Vacuum Filter head. </a:t>
            </a:r>
          </a:p>
          <a:p>
            <a:pPr algn="just">
              <a:lnSpc>
                <a:spcPct val="150000"/>
              </a:lnSpc>
              <a:spcAft>
                <a:spcPts val="1000"/>
              </a:spcAft>
            </a:pPr>
            <a:r>
              <a:rPr lang="en-US" sz="2000" b="1" dirty="0" smtClean="0">
                <a:solidFill>
                  <a:srgbClr val="0070C0"/>
                </a:solidFill>
                <a:latin typeface="Bookman Old Style" pitchFamily="18" charset="0"/>
                <a:ea typeface="Calibri"/>
                <a:cs typeface="Times New Roman"/>
              </a:rPr>
              <a:t>The modified isolated vacuum system improves extraction of filtrate, clarifier efficiency and exhaustion of final molasses. The system improves the quality of Sugar and recovery percentage. </a:t>
            </a:r>
            <a:endParaRPr lang="en-US" sz="2000" b="1" dirty="0">
              <a:solidFill>
                <a:srgbClr val="0070C0"/>
              </a:solidFill>
              <a:latin typeface="Bookman Old Style" pitchFamily="18" charset="0"/>
              <a:ea typeface="Calibri"/>
              <a:cs typeface="Times New Roman"/>
            </a:endParaRPr>
          </a:p>
        </p:txBody>
      </p:sp>
      <p:sp>
        <p:nvSpPr>
          <p:cNvPr id="5" name="TextBox 4"/>
          <p:cNvSpPr txBox="1"/>
          <p:nvPr/>
        </p:nvSpPr>
        <p:spPr>
          <a:xfrm>
            <a:off x="1752600" y="609600"/>
            <a:ext cx="5638800" cy="707886"/>
          </a:xfrm>
          <a:prstGeom prst="rect">
            <a:avLst/>
          </a:prstGeom>
          <a:noFill/>
        </p:spPr>
        <p:txBody>
          <a:bodyPr wrap="square" rtlCol="0">
            <a:spAutoFit/>
          </a:bodyPr>
          <a:lstStyle/>
          <a:p>
            <a:pPr algn="ctr"/>
            <a:r>
              <a:rPr lang="en-US" sz="4000" b="1" u="sng" dirty="0" smtClean="0">
                <a:solidFill>
                  <a:srgbClr val="00B050"/>
                </a:solidFill>
                <a:latin typeface="Bookman Old Style" pitchFamily="18" charset="0"/>
              </a:rPr>
              <a:t>ABSTRACT</a:t>
            </a:r>
            <a:endParaRPr lang="en-US" sz="4400" b="1" u="sng" dirty="0">
              <a:solidFill>
                <a:srgbClr val="00B050"/>
              </a:solidFill>
              <a:latin typeface="Bookman Old Style" pitchFamily="18" charset="0"/>
            </a:endParaRPr>
          </a:p>
        </p:txBody>
      </p:sp>
      <p:sp>
        <p:nvSpPr>
          <p:cNvPr id="4" name="Slide Number Placeholder 3"/>
          <p:cNvSpPr>
            <a:spLocks noGrp="1"/>
          </p:cNvSpPr>
          <p:nvPr>
            <p:ph type="sldNum" sz="quarter" idx="12"/>
          </p:nvPr>
        </p:nvSpPr>
        <p:spPr/>
        <p:txBody>
          <a:bodyPr/>
          <a:lstStyle/>
          <a:p>
            <a:fld id="{08EDD6FF-34D1-4C92-9F4F-52169CA82F72}" type="slidenum">
              <a:rPr lang="en-US" smtClean="0"/>
              <a:pPr/>
              <a:t>3</a:t>
            </a:fld>
            <a:endParaRPr lang="en-US"/>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2000" fill="hold"/>
                                        <p:tgtEl>
                                          <p:spTgt spid="5"/>
                                        </p:tgtEl>
                                        <p:attrNameLst>
                                          <p:attrName>ppt_x</p:attrName>
                                        </p:attrNameLst>
                                      </p:cBhvr>
                                      <p:tavLst>
                                        <p:tav tm="0">
                                          <p:val>
                                            <p:strVal val="1+#ppt_w/2"/>
                                          </p:val>
                                        </p:tav>
                                        <p:tav tm="100000">
                                          <p:val>
                                            <p:strVal val="#ppt_x"/>
                                          </p:val>
                                        </p:tav>
                                      </p:tavLst>
                                    </p:anim>
                                    <p:anim calcmode="lin" valueType="num">
                                      <p:cBhvr additive="base">
                                        <p:cTn id="8" dur="2000" fill="hold"/>
                                        <p:tgtEl>
                                          <p:spTgt spid="5"/>
                                        </p:tgtEl>
                                        <p:attrNameLst>
                                          <p:attrName>ppt_y</p:attrName>
                                        </p:attrNameLst>
                                      </p:cBhvr>
                                      <p:tavLst>
                                        <p:tav tm="0">
                                          <p:val>
                                            <p:strVal val="1+#ppt_h/2"/>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1025"/>
                                        </p:tgtEl>
                                        <p:attrNameLst>
                                          <p:attrName>style.visibility</p:attrName>
                                        </p:attrNameLst>
                                      </p:cBhvr>
                                      <p:to>
                                        <p:strVal val="visible"/>
                                      </p:to>
                                    </p:set>
                                    <p:anim calcmode="lin" valueType="num">
                                      <p:cBhvr additive="base">
                                        <p:cTn id="11" dur="2000" fill="hold"/>
                                        <p:tgtEl>
                                          <p:spTgt spid="1025"/>
                                        </p:tgtEl>
                                        <p:attrNameLst>
                                          <p:attrName>ppt_x</p:attrName>
                                        </p:attrNameLst>
                                      </p:cBhvr>
                                      <p:tavLst>
                                        <p:tav tm="0">
                                          <p:val>
                                            <p:strVal val="1+#ppt_w/2"/>
                                          </p:val>
                                        </p:tav>
                                        <p:tav tm="100000">
                                          <p:val>
                                            <p:strVal val="#ppt_x"/>
                                          </p:val>
                                        </p:tav>
                                      </p:tavLst>
                                    </p:anim>
                                    <p:anim calcmode="lin" valueType="num">
                                      <p:cBhvr additive="base">
                                        <p:cTn id="12" dur="2000" fill="hold"/>
                                        <p:tgtEl>
                                          <p:spTgt spid="102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5" grpId="0"/>
      <p:bldP spid="5"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228600" y="3293647"/>
            <a:ext cx="8534400" cy="42550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indent="457200" algn="just">
              <a:lnSpc>
                <a:spcPct val="115000"/>
              </a:lnSpc>
              <a:spcAft>
                <a:spcPts val="1000"/>
              </a:spcAft>
            </a:pPr>
            <a:endParaRPr lang="en-US" sz="2000" dirty="0">
              <a:latin typeface="Calibri"/>
              <a:ea typeface="Calibri"/>
              <a:cs typeface="Times New Roman"/>
            </a:endParaRPr>
          </a:p>
        </p:txBody>
      </p:sp>
      <p:sp>
        <p:nvSpPr>
          <p:cNvPr id="3" name="Rectangle 2"/>
          <p:cNvSpPr/>
          <p:nvPr/>
        </p:nvSpPr>
        <p:spPr>
          <a:xfrm>
            <a:off x="2514600" y="381000"/>
            <a:ext cx="4191000" cy="523220"/>
          </a:xfrm>
          <a:prstGeom prst="rect">
            <a:avLst/>
          </a:prstGeom>
        </p:spPr>
        <p:txBody>
          <a:bodyPr wrap="square">
            <a:spAutoFit/>
          </a:bodyPr>
          <a:lstStyle/>
          <a:p>
            <a:pPr lvl="0" algn="ctr" fontAlgn="base">
              <a:spcBef>
                <a:spcPct val="0"/>
              </a:spcBef>
              <a:spcAft>
                <a:spcPct val="0"/>
              </a:spcAft>
            </a:pPr>
            <a:r>
              <a:rPr lang="en-US" sz="2800" b="1" u="sng" dirty="0" smtClean="0">
                <a:solidFill>
                  <a:srgbClr val="00B050"/>
                </a:solidFill>
                <a:latin typeface="Bookman Old Style" pitchFamily="18" charset="0"/>
              </a:rPr>
              <a:t>Annexure 5</a:t>
            </a:r>
            <a:endParaRPr lang="en-US" sz="2800" b="1" i="1" u="sng" dirty="0" smtClean="0">
              <a:solidFill>
                <a:srgbClr val="00B050"/>
              </a:solidFill>
              <a:latin typeface="Bookman Old Style" pitchFamily="18" charset="0"/>
            </a:endParaRPr>
          </a:p>
        </p:txBody>
      </p:sp>
      <p:sp>
        <p:nvSpPr>
          <p:cNvPr id="4" name="Slide Number Placeholder 3"/>
          <p:cNvSpPr>
            <a:spLocks noGrp="1"/>
          </p:cNvSpPr>
          <p:nvPr>
            <p:ph type="sldNum" sz="quarter" idx="12"/>
          </p:nvPr>
        </p:nvSpPr>
        <p:spPr/>
        <p:txBody>
          <a:bodyPr/>
          <a:lstStyle/>
          <a:p>
            <a:fld id="{08EDD6FF-34D1-4C92-9F4F-52169CA82F72}" type="slidenum">
              <a:rPr lang="en-US" smtClean="0"/>
              <a:pPr/>
              <a:t>30</a:t>
            </a:fld>
            <a:endParaRPr lang="en-US" dirty="0"/>
          </a:p>
        </p:txBody>
      </p:sp>
      <p:pic>
        <p:nvPicPr>
          <p:cNvPr id="8" name="Picture 7" descr="Annex 5.bmp"/>
          <p:cNvPicPr>
            <a:picLocks noChangeAspect="1"/>
          </p:cNvPicPr>
          <p:nvPr/>
        </p:nvPicPr>
        <p:blipFill>
          <a:blip r:embed="rId2"/>
          <a:stretch>
            <a:fillRect/>
          </a:stretch>
        </p:blipFill>
        <p:spPr>
          <a:xfrm>
            <a:off x="380999" y="838200"/>
            <a:ext cx="8382001" cy="5638800"/>
          </a:xfrm>
          <a:prstGeom prst="rect">
            <a:avLst/>
          </a:prstGeom>
        </p:spPr>
      </p:pic>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2000" fill="hold"/>
                                        <p:tgtEl>
                                          <p:spTgt spid="3"/>
                                        </p:tgtEl>
                                        <p:attrNameLst>
                                          <p:attrName>ppt_x</p:attrName>
                                        </p:attrNameLst>
                                      </p:cBhvr>
                                      <p:tavLst>
                                        <p:tav tm="0">
                                          <p:val>
                                            <p:strVal val="0-#ppt_w/2"/>
                                          </p:val>
                                        </p:tav>
                                        <p:tav tm="100000">
                                          <p:val>
                                            <p:strVal val="#ppt_x"/>
                                          </p:val>
                                        </p:tav>
                                      </p:tavLst>
                                    </p:anim>
                                    <p:anim calcmode="lin" valueType="num">
                                      <p:cBhvr additive="base">
                                        <p:cTn id="8" dur="2000" fill="hold"/>
                                        <p:tgtEl>
                                          <p:spTgt spid="3"/>
                                        </p:tgtEl>
                                        <p:attrNameLst>
                                          <p:attrName>ppt_y</p:attrName>
                                        </p:attrNameLst>
                                      </p:cBhvr>
                                      <p:tavLst>
                                        <p:tav tm="0">
                                          <p:val>
                                            <p:strVal val="0-#ppt_h/2"/>
                                          </p:val>
                                        </p:tav>
                                        <p:tav tm="100000">
                                          <p:val>
                                            <p:strVal val="#ppt_y"/>
                                          </p:val>
                                        </p:tav>
                                      </p:tavLst>
                                    </p:anim>
                                  </p:childTnLst>
                                </p:cTn>
                              </p:par>
                              <p:par>
                                <p:cTn id="9" presetID="2" presetClass="entr" presetSubtype="4" fill="hold" grpId="0" nodeType="withEffect" nodePh="1">
                                  <p:stCondLst>
                                    <p:cond delay="0"/>
                                  </p:stCondLst>
                                  <p:endCondLst>
                                    <p:cond evt="begin" delay="0">
                                      <p:tn val="9"/>
                                    </p:cond>
                                  </p:endCondLst>
                                  <p:childTnLst>
                                    <p:set>
                                      <p:cBhvr>
                                        <p:cTn id="10" dur="1" fill="hold">
                                          <p:stCondLst>
                                            <p:cond delay="0"/>
                                          </p:stCondLst>
                                        </p:cTn>
                                        <p:tgtEl>
                                          <p:spTgt spid="26625"/>
                                        </p:tgtEl>
                                        <p:attrNameLst>
                                          <p:attrName>style.visibility</p:attrName>
                                        </p:attrNameLst>
                                      </p:cBhvr>
                                      <p:to>
                                        <p:strVal val="visible"/>
                                      </p:to>
                                    </p:set>
                                    <p:anim calcmode="lin" valueType="num">
                                      <p:cBhvr additive="base">
                                        <p:cTn id="11" dur="2000" fill="hold"/>
                                        <p:tgtEl>
                                          <p:spTgt spid="26625"/>
                                        </p:tgtEl>
                                        <p:attrNameLst>
                                          <p:attrName>ppt_x</p:attrName>
                                        </p:attrNameLst>
                                      </p:cBhvr>
                                      <p:tavLst>
                                        <p:tav tm="0">
                                          <p:val>
                                            <p:strVal val="#ppt_x"/>
                                          </p:val>
                                        </p:tav>
                                        <p:tav tm="100000">
                                          <p:val>
                                            <p:strVal val="#ppt_x"/>
                                          </p:val>
                                        </p:tav>
                                      </p:tavLst>
                                    </p:anim>
                                    <p:anim calcmode="lin" valueType="num">
                                      <p:cBhvr additive="base">
                                        <p:cTn id="12" dur="2000" fill="hold"/>
                                        <p:tgtEl>
                                          <p:spTgt spid="2662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5" grpId="0"/>
      <p:bldP spid="3"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08EDD6FF-34D1-4C92-9F4F-52169CA82F72}" type="slidenum">
              <a:rPr lang="en-US" smtClean="0"/>
              <a:pPr/>
              <a:t>31</a:t>
            </a:fld>
            <a:endParaRPr lang="en-US"/>
          </a:p>
        </p:txBody>
      </p:sp>
      <p:sp>
        <p:nvSpPr>
          <p:cNvPr id="3" name="Rectangle 2"/>
          <p:cNvSpPr/>
          <p:nvPr/>
        </p:nvSpPr>
        <p:spPr>
          <a:xfrm>
            <a:off x="2514600" y="381000"/>
            <a:ext cx="4191000" cy="523220"/>
          </a:xfrm>
          <a:prstGeom prst="rect">
            <a:avLst/>
          </a:prstGeom>
        </p:spPr>
        <p:txBody>
          <a:bodyPr wrap="square">
            <a:spAutoFit/>
          </a:bodyPr>
          <a:lstStyle/>
          <a:p>
            <a:pPr lvl="0" algn="ctr" fontAlgn="base">
              <a:spcBef>
                <a:spcPct val="0"/>
              </a:spcBef>
              <a:spcAft>
                <a:spcPct val="0"/>
              </a:spcAft>
            </a:pPr>
            <a:r>
              <a:rPr lang="en-US" sz="2800" b="1" u="sng" dirty="0" smtClean="0">
                <a:solidFill>
                  <a:srgbClr val="00B050"/>
                </a:solidFill>
                <a:latin typeface="Bookman Old Style" pitchFamily="18" charset="0"/>
              </a:rPr>
              <a:t>Annexure 6</a:t>
            </a:r>
            <a:endParaRPr lang="en-US" sz="2800" b="1" i="1" u="sng" dirty="0" smtClean="0">
              <a:solidFill>
                <a:srgbClr val="00B050"/>
              </a:solidFill>
              <a:latin typeface="Bookman Old Style" pitchFamily="18" charset="0"/>
            </a:endParaRPr>
          </a:p>
        </p:txBody>
      </p:sp>
      <p:pic>
        <p:nvPicPr>
          <p:cNvPr id="4" name="Picture 3" descr="Annex 6.bmp"/>
          <p:cNvPicPr>
            <a:picLocks noChangeAspect="1"/>
          </p:cNvPicPr>
          <p:nvPr/>
        </p:nvPicPr>
        <p:blipFill>
          <a:blip r:embed="rId2"/>
          <a:stretch>
            <a:fillRect/>
          </a:stretch>
        </p:blipFill>
        <p:spPr>
          <a:xfrm>
            <a:off x="381000" y="914400"/>
            <a:ext cx="8382000" cy="5486400"/>
          </a:xfrm>
          <a:prstGeom prst="rect">
            <a:avLst/>
          </a:prstGeom>
        </p:spPr>
      </p:pic>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2000" fill="hold"/>
                                        <p:tgtEl>
                                          <p:spTgt spid="3"/>
                                        </p:tgtEl>
                                        <p:attrNameLst>
                                          <p:attrName>ppt_x</p:attrName>
                                        </p:attrNameLst>
                                      </p:cBhvr>
                                      <p:tavLst>
                                        <p:tav tm="0">
                                          <p:val>
                                            <p:strVal val="0-#ppt_w/2"/>
                                          </p:val>
                                        </p:tav>
                                        <p:tav tm="100000">
                                          <p:val>
                                            <p:strVal val="#ppt_x"/>
                                          </p:val>
                                        </p:tav>
                                      </p:tavLst>
                                    </p:anim>
                                    <p:anim calcmode="lin" valueType="num">
                                      <p:cBhvr additive="base">
                                        <p:cTn id="8" dur="2000" fill="hold"/>
                                        <p:tgtEl>
                                          <p:spTgt spid="3"/>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228600" y="838200"/>
            <a:ext cx="85344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en-US" sz="2000" dirty="0" smtClean="0">
                <a:latin typeface="Bookman Old Style" pitchFamily="18" charset="0"/>
              </a:rPr>
              <a:t>I am very thankful to the Management of GOURMET RASOOL NAWAZ SUGAR MILLS PVT. LTD. especially </a:t>
            </a:r>
            <a:r>
              <a:rPr lang="en-US" sz="2000" dirty="0" err="1" smtClean="0">
                <a:latin typeface="Bookman Old Style" pitchFamily="18" charset="0"/>
              </a:rPr>
              <a:t>Mian</a:t>
            </a:r>
            <a:r>
              <a:rPr lang="en-US" sz="2000" dirty="0" smtClean="0">
                <a:latin typeface="Bookman Old Style" pitchFamily="18" charset="0"/>
              </a:rPr>
              <a:t> </a:t>
            </a:r>
            <a:r>
              <a:rPr lang="en-US" sz="2000" dirty="0" err="1" smtClean="0">
                <a:latin typeface="Bookman Old Style" pitchFamily="18" charset="0"/>
              </a:rPr>
              <a:t>Adnan</a:t>
            </a:r>
            <a:r>
              <a:rPr lang="en-US" sz="2000" dirty="0" smtClean="0">
                <a:latin typeface="Bookman Old Style" pitchFamily="18" charset="0"/>
              </a:rPr>
              <a:t> </a:t>
            </a:r>
            <a:r>
              <a:rPr lang="en-US" sz="2000" dirty="0" err="1" smtClean="0">
                <a:latin typeface="Bookman Old Style" pitchFamily="18" charset="0"/>
              </a:rPr>
              <a:t>Aslam</a:t>
            </a:r>
            <a:r>
              <a:rPr lang="en-US" sz="2000" dirty="0" smtClean="0">
                <a:latin typeface="Bookman Old Style" pitchFamily="18" charset="0"/>
              </a:rPr>
              <a:t> for the approval with great pleasure to represent the technical paper on PSST forum.</a:t>
            </a:r>
          </a:p>
          <a:p>
            <a:pPr algn="just"/>
            <a:endParaRPr lang="en-US" sz="2000" dirty="0" smtClean="0">
              <a:latin typeface="Bookman Old Style" pitchFamily="18" charset="0"/>
            </a:endParaRPr>
          </a:p>
          <a:p>
            <a:pPr algn="just"/>
            <a:r>
              <a:rPr lang="en-US" sz="2000" dirty="0" smtClean="0">
                <a:latin typeface="Bookman Old Style" pitchFamily="18" charset="0"/>
              </a:rPr>
              <a:t>I am grateful to Mr. </a:t>
            </a:r>
            <a:r>
              <a:rPr lang="en-US" sz="2000" dirty="0" err="1" smtClean="0">
                <a:latin typeface="Bookman Old Style" pitchFamily="18" charset="0"/>
              </a:rPr>
              <a:t>Sajid</a:t>
            </a:r>
            <a:r>
              <a:rPr lang="en-US" sz="2000" dirty="0" smtClean="0">
                <a:latin typeface="Bookman Old Style" pitchFamily="18" charset="0"/>
              </a:rPr>
              <a:t> </a:t>
            </a:r>
            <a:r>
              <a:rPr lang="en-US" sz="2000" dirty="0" err="1" smtClean="0">
                <a:latin typeface="Bookman Old Style" pitchFamily="18" charset="0"/>
              </a:rPr>
              <a:t>Naqvi</a:t>
            </a:r>
            <a:r>
              <a:rPr lang="en-US" sz="2000" dirty="0" smtClean="0">
                <a:latin typeface="Bookman Old Style" pitchFamily="18" charset="0"/>
              </a:rPr>
              <a:t> for his kind technical advices during the performance of the practical work.</a:t>
            </a:r>
          </a:p>
          <a:p>
            <a:pPr algn="just"/>
            <a:endParaRPr lang="en-US" sz="2000" dirty="0" smtClean="0">
              <a:latin typeface="Bookman Old Style" pitchFamily="18" charset="0"/>
            </a:endParaRPr>
          </a:p>
          <a:p>
            <a:pPr algn="just"/>
            <a:r>
              <a:rPr lang="en-US" sz="2000" dirty="0" smtClean="0">
                <a:latin typeface="Bookman Old Style" pitchFamily="18" charset="0"/>
              </a:rPr>
              <a:t>Gratitude to Mr. </a:t>
            </a:r>
            <a:r>
              <a:rPr lang="en-US" sz="2000" dirty="0" err="1" smtClean="0">
                <a:latin typeface="Bookman Old Style" pitchFamily="18" charset="0"/>
              </a:rPr>
              <a:t>Mazhar</a:t>
            </a:r>
            <a:r>
              <a:rPr lang="en-US" sz="2000" dirty="0" smtClean="0">
                <a:latin typeface="Bookman Old Style" pitchFamily="18" charset="0"/>
              </a:rPr>
              <a:t> </a:t>
            </a:r>
            <a:r>
              <a:rPr lang="en-US" sz="2000" dirty="0" err="1" smtClean="0">
                <a:latin typeface="Bookman Old Style" pitchFamily="18" charset="0"/>
              </a:rPr>
              <a:t>Shafiq</a:t>
            </a:r>
            <a:r>
              <a:rPr lang="en-US" sz="2000" dirty="0" smtClean="0">
                <a:latin typeface="Bookman Old Style" pitchFamily="18" charset="0"/>
              </a:rPr>
              <a:t>, General Manager Gourmet Rasool Nawaz Sugar Mills, for providing technical advice and encouragement during practical work of the experiment. </a:t>
            </a:r>
          </a:p>
          <a:p>
            <a:pPr algn="just"/>
            <a:endParaRPr lang="en-US" sz="2000" dirty="0" smtClean="0">
              <a:latin typeface="Bookman Old Style" pitchFamily="18" charset="0"/>
            </a:endParaRPr>
          </a:p>
          <a:p>
            <a:pPr algn="just"/>
            <a:r>
              <a:rPr lang="en-US" sz="2000" dirty="0" smtClean="0">
                <a:latin typeface="Bookman Old Style" pitchFamily="18" charset="0"/>
              </a:rPr>
              <a:t>I am Thankful to technical team at the Gourmet Rasool Nawaz Sugar Mills plant, especially to Mr. Ahmad </a:t>
            </a:r>
            <a:r>
              <a:rPr lang="en-US" sz="2000" dirty="0" err="1" smtClean="0">
                <a:latin typeface="Bookman Old Style" pitchFamily="18" charset="0"/>
              </a:rPr>
              <a:t>Ammar</a:t>
            </a:r>
            <a:r>
              <a:rPr lang="en-US" sz="2000" dirty="0" smtClean="0">
                <a:latin typeface="Bookman Old Style" pitchFamily="18" charset="0"/>
              </a:rPr>
              <a:t> Chemical Engineer and Mr. Javed PA to GM for coordination and assistance during practical work, compiling and final write up of the paper. </a:t>
            </a:r>
          </a:p>
          <a:p>
            <a:pPr algn="just"/>
            <a:r>
              <a:rPr lang="en-US" sz="2000" dirty="0" smtClean="0">
                <a:latin typeface="Bookman Old Style" pitchFamily="18" charset="0"/>
              </a:rPr>
              <a:t> </a:t>
            </a:r>
          </a:p>
          <a:p>
            <a:pPr algn="just"/>
            <a:r>
              <a:rPr lang="en-US" sz="2000" dirty="0" smtClean="0">
                <a:latin typeface="Bookman Old Style" pitchFamily="18" charset="0"/>
              </a:rPr>
              <a:t>THANK YOU.</a:t>
            </a:r>
            <a:endParaRPr lang="en-US" sz="2000" dirty="0">
              <a:latin typeface="Bookman Old Style" pitchFamily="18" charset="0"/>
            </a:endParaRPr>
          </a:p>
        </p:txBody>
      </p:sp>
      <p:sp>
        <p:nvSpPr>
          <p:cNvPr id="3" name="Rectangle 2"/>
          <p:cNvSpPr/>
          <p:nvPr/>
        </p:nvSpPr>
        <p:spPr>
          <a:xfrm>
            <a:off x="2438400" y="381000"/>
            <a:ext cx="4572000" cy="523220"/>
          </a:xfrm>
          <a:prstGeom prst="rect">
            <a:avLst/>
          </a:prstGeom>
        </p:spPr>
        <p:txBody>
          <a:bodyPr wrap="square">
            <a:spAutoFit/>
          </a:bodyPr>
          <a:lstStyle/>
          <a:p>
            <a:pPr lvl="0" algn="ctr" fontAlgn="base">
              <a:spcBef>
                <a:spcPct val="0"/>
              </a:spcBef>
              <a:spcAft>
                <a:spcPct val="0"/>
              </a:spcAft>
            </a:pPr>
            <a:r>
              <a:rPr lang="en-US" sz="2800" b="1" u="sng" dirty="0" smtClean="0">
                <a:solidFill>
                  <a:srgbClr val="00B050"/>
                </a:solidFill>
                <a:latin typeface="Bookman Old Style" pitchFamily="18" charset="0"/>
              </a:rPr>
              <a:t>ACKNOWLEDGEMENT</a:t>
            </a:r>
            <a:endParaRPr lang="en-US" sz="2800" b="1" i="1" u="sng" dirty="0" smtClean="0">
              <a:solidFill>
                <a:srgbClr val="00B050"/>
              </a:solidFill>
              <a:latin typeface="Bookman Old Style" pitchFamily="18" charset="0"/>
            </a:endParaRPr>
          </a:p>
        </p:txBody>
      </p:sp>
      <p:sp>
        <p:nvSpPr>
          <p:cNvPr id="4" name="Slide Number Placeholder 3"/>
          <p:cNvSpPr>
            <a:spLocks noGrp="1"/>
          </p:cNvSpPr>
          <p:nvPr>
            <p:ph type="sldNum" sz="quarter" idx="12"/>
          </p:nvPr>
        </p:nvSpPr>
        <p:spPr/>
        <p:txBody>
          <a:bodyPr/>
          <a:lstStyle/>
          <a:p>
            <a:fld id="{08EDD6FF-34D1-4C92-9F4F-52169CA82F72}" type="slidenum">
              <a:rPr lang="en-US" smtClean="0"/>
              <a:pPr/>
              <a:t>32</a:t>
            </a:fld>
            <a:endParaRPr lang="en-US"/>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2000" fill="hold"/>
                                        <p:tgtEl>
                                          <p:spTgt spid="3"/>
                                        </p:tgtEl>
                                        <p:attrNameLst>
                                          <p:attrName>ppt_x</p:attrName>
                                        </p:attrNameLst>
                                      </p:cBhvr>
                                      <p:tavLst>
                                        <p:tav tm="0">
                                          <p:val>
                                            <p:strVal val="0-#ppt_w/2"/>
                                          </p:val>
                                        </p:tav>
                                        <p:tav tm="100000">
                                          <p:val>
                                            <p:strVal val="#ppt_x"/>
                                          </p:val>
                                        </p:tav>
                                      </p:tavLst>
                                    </p:anim>
                                    <p:anim calcmode="lin" valueType="num">
                                      <p:cBhvr additive="base">
                                        <p:cTn id="8" dur="2000" fill="hold"/>
                                        <p:tgtEl>
                                          <p:spTgt spid="3"/>
                                        </p:tgtEl>
                                        <p:attrNameLst>
                                          <p:attrName>ppt_y</p:attrName>
                                        </p:attrNameLst>
                                      </p:cBhvr>
                                      <p:tavLst>
                                        <p:tav tm="0">
                                          <p:val>
                                            <p:strVal val="#ppt_y"/>
                                          </p:val>
                                        </p:tav>
                                        <p:tav tm="100000">
                                          <p:val>
                                            <p:strVal val="#ppt_y"/>
                                          </p:val>
                                        </p:tav>
                                      </p:tavLst>
                                    </p:anim>
                                  </p:childTnLst>
                                </p:cTn>
                              </p:par>
                              <p:par>
                                <p:cTn id="9" presetID="2" presetClass="entr" presetSubtype="6" fill="hold" grpId="0" nodeType="withEffect">
                                  <p:stCondLst>
                                    <p:cond delay="0"/>
                                  </p:stCondLst>
                                  <p:childTnLst>
                                    <p:set>
                                      <p:cBhvr>
                                        <p:cTn id="10" dur="1" fill="hold">
                                          <p:stCondLst>
                                            <p:cond delay="0"/>
                                          </p:stCondLst>
                                        </p:cTn>
                                        <p:tgtEl>
                                          <p:spTgt spid="26625"/>
                                        </p:tgtEl>
                                        <p:attrNameLst>
                                          <p:attrName>style.visibility</p:attrName>
                                        </p:attrNameLst>
                                      </p:cBhvr>
                                      <p:to>
                                        <p:strVal val="visible"/>
                                      </p:to>
                                    </p:set>
                                    <p:anim calcmode="lin" valueType="num">
                                      <p:cBhvr additive="base">
                                        <p:cTn id="11" dur="2000" fill="hold"/>
                                        <p:tgtEl>
                                          <p:spTgt spid="26625"/>
                                        </p:tgtEl>
                                        <p:attrNameLst>
                                          <p:attrName>ppt_x</p:attrName>
                                        </p:attrNameLst>
                                      </p:cBhvr>
                                      <p:tavLst>
                                        <p:tav tm="0">
                                          <p:val>
                                            <p:strVal val="1+#ppt_w/2"/>
                                          </p:val>
                                        </p:tav>
                                        <p:tav tm="100000">
                                          <p:val>
                                            <p:strVal val="#ppt_x"/>
                                          </p:val>
                                        </p:tav>
                                      </p:tavLst>
                                    </p:anim>
                                    <p:anim calcmode="lin" valueType="num">
                                      <p:cBhvr additive="base">
                                        <p:cTn id="12" dur="2000" fill="hold"/>
                                        <p:tgtEl>
                                          <p:spTgt spid="2662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5" grpId="0"/>
      <p:bldP spid="3"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9865439">
            <a:off x="384529" y="2834412"/>
            <a:ext cx="8001000" cy="1446550"/>
          </a:xfrm>
          <a:prstGeom prst="rect">
            <a:avLst/>
          </a:prstGeom>
          <a:noFill/>
        </p:spPr>
        <p:txBody>
          <a:bodyPr wrap="square" rtlCol="0">
            <a:spAutoFit/>
          </a:bodyPr>
          <a:lstStyle/>
          <a:p>
            <a:pPr algn="ctr"/>
            <a:r>
              <a:rPr lang="en-US" sz="8800" b="1" dirty="0" smtClean="0">
                <a:solidFill>
                  <a:srgbClr val="00B050"/>
                </a:solidFill>
                <a:latin typeface="Bookman Old Style" pitchFamily="18" charset="0"/>
              </a:rPr>
              <a:t>THANK YOU</a:t>
            </a:r>
            <a:endParaRPr lang="en-US" sz="8800" b="1" dirty="0">
              <a:solidFill>
                <a:srgbClr val="00B050"/>
              </a:solidFill>
              <a:latin typeface="Bookman Old Style" pitchFamily="18" charset="0"/>
            </a:endParaRPr>
          </a:p>
        </p:txBody>
      </p:sp>
      <p:sp>
        <p:nvSpPr>
          <p:cNvPr id="5" name="Slide Number Placeholder 4"/>
          <p:cNvSpPr>
            <a:spLocks noGrp="1"/>
          </p:cNvSpPr>
          <p:nvPr>
            <p:ph type="sldNum" sz="quarter" idx="12"/>
          </p:nvPr>
        </p:nvSpPr>
        <p:spPr/>
        <p:txBody>
          <a:bodyPr/>
          <a:lstStyle/>
          <a:p>
            <a:fld id="{08EDD6FF-34D1-4C92-9F4F-52169CA82F72}" type="slidenum">
              <a:rPr lang="en-US" smtClean="0"/>
              <a:pPr/>
              <a:t>33</a:t>
            </a:fld>
            <a:endParaRPr lang="en-US"/>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3" fill="hold" grpId="0" nodeType="afterEffect">
                                  <p:stCondLst>
                                    <p:cond delay="0"/>
                                  </p:stCondLst>
                                  <p:iterate type="wd">
                                    <p:tmPct val="10000"/>
                                  </p:iterate>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 fill="hold"/>
                                        <p:tgtEl>
                                          <p:spTgt spid="4"/>
                                        </p:tgtEl>
                                        <p:attrNameLst>
                                          <p:attrName>ppt_x</p:attrName>
                                        </p:attrNameLst>
                                      </p:cBhvr>
                                      <p:tavLst>
                                        <p:tav tm="0">
                                          <p:val>
                                            <p:strVal val="1+#ppt_w/2"/>
                                          </p:val>
                                        </p:tav>
                                        <p:tav tm="100000">
                                          <p:val>
                                            <p:strVal val="#ppt_x"/>
                                          </p:val>
                                        </p:tav>
                                      </p:tavLst>
                                    </p:anim>
                                    <p:anim calcmode="lin" valueType="num">
                                      <p:cBhvr additive="base">
                                        <p:cTn id="8" dur="2000" fill="hold"/>
                                        <p:tgtEl>
                                          <p:spTgt spid="4"/>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381000" y="1905000"/>
            <a:ext cx="8305800" cy="300633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en-US" sz="2400" dirty="0" smtClean="0">
                <a:solidFill>
                  <a:srgbClr val="804EB2"/>
                </a:solidFill>
                <a:latin typeface="Bookman Old Style" pitchFamily="18" charset="0"/>
              </a:rPr>
              <a:t>Our country Pakistan is blessed by Almighty Allah with huge and more than sufficient natural resources. The scientists and Engineers of sugar industry of our country are consistently endeavoring and making research to adapt and to improve the existing technologies to make sugar manufacturing process more advance and cost effective.</a:t>
            </a:r>
          </a:p>
          <a:p>
            <a:pPr algn="just">
              <a:lnSpc>
                <a:spcPct val="115000"/>
              </a:lnSpc>
              <a:spcAft>
                <a:spcPts val="1000"/>
              </a:spcAft>
            </a:pPr>
            <a:endParaRPr lang="en-US" sz="2000" dirty="0" smtClean="0">
              <a:latin typeface="Bookman Old Style" pitchFamily="18" charset="0"/>
              <a:ea typeface="Calibri"/>
              <a:cs typeface="Times New Roman"/>
            </a:endParaRPr>
          </a:p>
        </p:txBody>
      </p:sp>
      <p:sp>
        <p:nvSpPr>
          <p:cNvPr id="3" name="Rectangle 2"/>
          <p:cNvSpPr/>
          <p:nvPr/>
        </p:nvSpPr>
        <p:spPr>
          <a:xfrm>
            <a:off x="2745552" y="457200"/>
            <a:ext cx="3595856" cy="584775"/>
          </a:xfrm>
          <a:prstGeom prst="rect">
            <a:avLst/>
          </a:prstGeom>
        </p:spPr>
        <p:txBody>
          <a:bodyPr wrap="none">
            <a:spAutoFit/>
          </a:bodyPr>
          <a:lstStyle/>
          <a:p>
            <a:pPr lvl="0" algn="ctr" fontAlgn="base">
              <a:spcBef>
                <a:spcPct val="0"/>
              </a:spcBef>
              <a:spcAft>
                <a:spcPct val="0"/>
              </a:spcAft>
            </a:pPr>
            <a:r>
              <a:rPr lang="en-US" sz="3200" b="1" u="sng" dirty="0" smtClean="0">
                <a:solidFill>
                  <a:srgbClr val="00B050"/>
                </a:solidFill>
                <a:latin typeface="Bookman Old Style" pitchFamily="18" charset="0"/>
                <a:cs typeface="Times New Roman" pitchFamily="18" charset="0"/>
              </a:rPr>
              <a:t>INTRODUCTION</a:t>
            </a:r>
            <a:endParaRPr lang="en-US" sz="3200" b="1" u="sng" dirty="0" smtClean="0">
              <a:solidFill>
                <a:srgbClr val="00B050"/>
              </a:solidFill>
              <a:latin typeface="Bookman Old Style" pitchFamily="18" charset="0"/>
            </a:endParaRPr>
          </a:p>
        </p:txBody>
      </p:sp>
      <p:sp>
        <p:nvSpPr>
          <p:cNvPr id="4" name="Slide Number Placeholder 3"/>
          <p:cNvSpPr>
            <a:spLocks noGrp="1"/>
          </p:cNvSpPr>
          <p:nvPr>
            <p:ph type="sldNum" sz="quarter" idx="12"/>
          </p:nvPr>
        </p:nvSpPr>
        <p:spPr/>
        <p:txBody>
          <a:bodyPr/>
          <a:lstStyle/>
          <a:p>
            <a:fld id="{08EDD6FF-34D1-4C92-9F4F-52169CA82F72}" type="slidenum">
              <a:rPr lang="en-US" smtClean="0"/>
              <a:pPr/>
              <a:t>4</a:t>
            </a:fld>
            <a:endParaRPr lang="en-US"/>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2000" fill="hold"/>
                                        <p:tgtEl>
                                          <p:spTgt spid="3"/>
                                        </p:tgtEl>
                                        <p:attrNameLst>
                                          <p:attrName>ppt_x</p:attrName>
                                        </p:attrNameLst>
                                      </p:cBhvr>
                                      <p:tavLst>
                                        <p:tav tm="0">
                                          <p:val>
                                            <p:strVal val="1+#ppt_w/2"/>
                                          </p:val>
                                        </p:tav>
                                        <p:tav tm="100000">
                                          <p:val>
                                            <p:strVal val="#ppt_x"/>
                                          </p:val>
                                        </p:tav>
                                      </p:tavLst>
                                    </p:anim>
                                    <p:anim calcmode="lin" valueType="num">
                                      <p:cBhvr additive="base">
                                        <p:cTn id="8" dur="2000" fill="hold"/>
                                        <p:tgtEl>
                                          <p:spTgt spid="3"/>
                                        </p:tgtEl>
                                        <p:attrNameLst>
                                          <p:attrName>ppt_y</p:attrName>
                                        </p:attrNameLst>
                                      </p:cBhvr>
                                      <p:tavLst>
                                        <p:tav tm="0">
                                          <p:val>
                                            <p:strVal val="1+#ppt_h/2"/>
                                          </p:val>
                                        </p:tav>
                                        <p:tav tm="100000">
                                          <p:val>
                                            <p:strVal val="#ppt_y"/>
                                          </p:val>
                                        </p:tav>
                                      </p:tavLst>
                                    </p:anim>
                                  </p:childTnLst>
                                </p:cTn>
                              </p:par>
                              <p:par>
                                <p:cTn id="9" presetID="2" presetClass="entr" presetSubtype="12" fill="hold" grpId="0" nodeType="withEffect">
                                  <p:stCondLst>
                                    <p:cond delay="0"/>
                                  </p:stCondLst>
                                  <p:childTnLst>
                                    <p:set>
                                      <p:cBhvr>
                                        <p:cTn id="10" dur="1" fill="hold">
                                          <p:stCondLst>
                                            <p:cond delay="0"/>
                                          </p:stCondLst>
                                        </p:cTn>
                                        <p:tgtEl>
                                          <p:spTgt spid="26625"/>
                                        </p:tgtEl>
                                        <p:attrNameLst>
                                          <p:attrName>style.visibility</p:attrName>
                                        </p:attrNameLst>
                                      </p:cBhvr>
                                      <p:to>
                                        <p:strVal val="visible"/>
                                      </p:to>
                                    </p:set>
                                    <p:anim calcmode="lin" valueType="num">
                                      <p:cBhvr additive="base">
                                        <p:cTn id="11" dur="2000" fill="hold"/>
                                        <p:tgtEl>
                                          <p:spTgt spid="26625"/>
                                        </p:tgtEl>
                                        <p:attrNameLst>
                                          <p:attrName>ppt_x</p:attrName>
                                        </p:attrNameLst>
                                      </p:cBhvr>
                                      <p:tavLst>
                                        <p:tav tm="0">
                                          <p:val>
                                            <p:strVal val="0-#ppt_w/2"/>
                                          </p:val>
                                        </p:tav>
                                        <p:tav tm="100000">
                                          <p:val>
                                            <p:strVal val="#ppt_x"/>
                                          </p:val>
                                        </p:tav>
                                      </p:tavLst>
                                    </p:anim>
                                    <p:anim calcmode="lin" valueType="num">
                                      <p:cBhvr additive="base">
                                        <p:cTn id="12" dur="2000" fill="hold"/>
                                        <p:tgtEl>
                                          <p:spTgt spid="2662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5" grpId="0"/>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457200" y="1388441"/>
            <a:ext cx="8305800" cy="431220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lnSpc>
                <a:spcPct val="115000"/>
              </a:lnSpc>
              <a:spcAft>
                <a:spcPts val="1000"/>
              </a:spcAft>
            </a:pPr>
            <a:endParaRPr lang="en-US" sz="2000" dirty="0" smtClean="0">
              <a:solidFill>
                <a:schemeClr val="accent5"/>
              </a:solidFill>
              <a:latin typeface="Bookman Old Style" pitchFamily="18" charset="0"/>
              <a:ea typeface="Calibri"/>
              <a:cs typeface="Times New Roman"/>
            </a:endParaRPr>
          </a:p>
          <a:p>
            <a:pPr algn="just">
              <a:lnSpc>
                <a:spcPct val="115000"/>
              </a:lnSpc>
              <a:spcAft>
                <a:spcPts val="1000"/>
              </a:spcAft>
            </a:pPr>
            <a:r>
              <a:rPr lang="en-US" sz="2000" dirty="0" smtClean="0">
                <a:solidFill>
                  <a:schemeClr val="accent5"/>
                </a:solidFill>
                <a:latin typeface="Bookman Old Style" pitchFamily="18" charset="0"/>
                <a:ea typeface="Calibri"/>
                <a:cs typeface="Times New Roman"/>
              </a:rPr>
              <a:t>In the same scenario, a research has been conducted at GOURMET RASOOL NAWAZ SUGAR MILLS, Samundri, </a:t>
            </a:r>
            <a:r>
              <a:rPr lang="en-US" sz="2000" dirty="0" err="1" smtClean="0">
                <a:solidFill>
                  <a:schemeClr val="accent5"/>
                </a:solidFill>
                <a:latin typeface="Bookman Old Style" pitchFamily="18" charset="0"/>
                <a:ea typeface="Calibri"/>
                <a:cs typeface="Times New Roman"/>
              </a:rPr>
              <a:t>Distt</a:t>
            </a:r>
            <a:r>
              <a:rPr lang="en-US" sz="2000" dirty="0" smtClean="0">
                <a:solidFill>
                  <a:schemeClr val="accent5"/>
                </a:solidFill>
                <a:latin typeface="Bookman Old Style" pitchFamily="18" charset="0"/>
                <a:ea typeface="Calibri"/>
                <a:cs typeface="Times New Roman"/>
              </a:rPr>
              <a:t>. Faisalabad, to improve the performance of vacuum filters by amending the existing vacuum system at vacuum filter heads. By which the sugar losses in shape of vacuum filter </a:t>
            </a:r>
            <a:r>
              <a:rPr lang="en-US" sz="2000" dirty="0" err="1" smtClean="0">
                <a:solidFill>
                  <a:schemeClr val="accent5"/>
                </a:solidFill>
                <a:latin typeface="Bookman Old Style" pitchFamily="18" charset="0"/>
                <a:ea typeface="Calibri"/>
                <a:cs typeface="Times New Roman"/>
              </a:rPr>
              <a:t>Pol</a:t>
            </a:r>
            <a:r>
              <a:rPr lang="en-US" sz="2000" dirty="0" smtClean="0">
                <a:solidFill>
                  <a:schemeClr val="accent5"/>
                </a:solidFill>
                <a:latin typeface="Bookman Old Style" pitchFamily="18" charset="0"/>
                <a:ea typeface="Calibri"/>
                <a:cs typeface="Times New Roman"/>
              </a:rPr>
              <a:t> and entrainment from vacuum filters are significantly controlled. In this paper the concentrations are focused on methods adopted, observations, results, discussions and the recommendations.</a:t>
            </a:r>
          </a:p>
          <a:p>
            <a:pPr algn="just">
              <a:lnSpc>
                <a:spcPct val="115000"/>
              </a:lnSpc>
              <a:spcAft>
                <a:spcPts val="1000"/>
              </a:spcAft>
            </a:pPr>
            <a:endParaRPr lang="en-US" sz="2000" dirty="0" smtClean="0">
              <a:solidFill>
                <a:schemeClr val="accent5"/>
              </a:solidFill>
              <a:latin typeface="Bookman Old Style" pitchFamily="18" charset="0"/>
              <a:ea typeface="Calibri"/>
              <a:cs typeface="Times New Roman"/>
            </a:endParaRPr>
          </a:p>
          <a:p>
            <a:pPr algn="just">
              <a:lnSpc>
                <a:spcPct val="115000"/>
              </a:lnSpc>
              <a:spcAft>
                <a:spcPts val="1000"/>
              </a:spcAft>
            </a:pPr>
            <a:endParaRPr lang="en-US" dirty="0">
              <a:solidFill>
                <a:schemeClr val="accent5"/>
              </a:solidFill>
              <a:latin typeface="Bookman Old Style" pitchFamily="18" charset="0"/>
              <a:ea typeface="Calibri"/>
              <a:cs typeface="Times New Roman"/>
            </a:endParaRPr>
          </a:p>
        </p:txBody>
      </p:sp>
      <p:sp>
        <p:nvSpPr>
          <p:cNvPr id="3" name="Rectangle 2"/>
          <p:cNvSpPr/>
          <p:nvPr/>
        </p:nvSpPr>
        <p:spPr>
          <a:xfrm>
            <a:off x="2745552" y="457200"/>
            <a:ext cx="3595856" cy="584775"/>
          </a:xfrm>
          <a:prstGeom prst="rect">
            <a:avLst/>
          </a:prstGeom>
        </p:spPr>
        <p:txBody>
          <a:bodyPr wrap="none">
            <a:spAutoFit/>
          </a:bodyPr>
          <a:lstStyle/>
          <a:p>
            <a:pPr lvl="0" algn="ctr" fontAlgn="base">
              <a:spcBef>
                <a:spcPct val="0"/>
              </a:spcBef>
              <a:spcAft>
                <a:spcPct val="0"/>
              </a:spcAft>
            </a:pPr>
            <a:r>
              <a:rPr lang="en-US" sz="3200" b="1" u="sng" dirty="0" smtClean="0">
                <a:solidFill>
                  <a:srgbClr val="00B050"/>
                </a:solidFill>
                <a:latin typeface="Bookman Old Style" pitchFamily="18" charset="0"/>
                <a:cs typeface="Times New Roman" pitchFamily="18" charset="0"/>
              </a:rPr>
              <a:t>INTRODUCTION</a:t>
            </a:r>
            <a:endParaRPr lang="en-US" sz="3200" b="1" u="sng" dirty="0" smtClean="0">
              <a:solidFill>
                <a:srgbClr val="00B050"/>
              </a:solidFill>
              <a:latin typeface="Bookman Old Style" pitchFamily="18" charset="0"/>
            </a:endParaRPr>
          </a:p>
        </p:txBody>
      </p:sp>
      <p:sp>
        <p:nvSpPr>
          <p:cNvPr id="4" name="Slide Number Placeholder 3"/>
          <p:cNvSpPr>
            <a:spLocks noGrp="1"/>
          </p:cNvSpPr>
          <p:nvPr>
            <p:ph type="sldNum" sz="quarter" idx="12"/>
          </p:nvPr>
        </p:nvSpPr>
        <p:spPr/>
        <p:txBody>
          <a:bodyPr/>
          <a:lstStyle/>
          <a:p>
            <a:fld id="{08EDD6FF-34D1-4C92-9F4F-52169CA82F72}" type="slidenum">
              <a:rPr lang="en-US" smtClean="0"/>
              <a:pPr/>
              <a:t>5</a:t>
            </a:fld>
            <a:endParaRPr lang="en-US"/>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2000" fill="hold"/>
                                        <p:tgtEl>
                                          <p:spTgt spid="3"/>
                                        </p:tgtEl>
                                        <p:attrNameLst>
                                          <p:attrName>ppt_x</p:attrName>
                                        </p:attrNameLst>
                                      </p:cBhvr>
                                      <p:tavLst>
                                        <p:tav tm="0">
                                          <p:val>
                                            <p:strVal val="1+#ppt_w/2"/>
                                          </p:val>
                                        </p:tav>
                                        <p:tav tm="100000">
                                          <p:val>
                                            <p:strVal val="#ppt_x"/>
                                          </p:val>
                                        </p:tav>
                                      </p:tavLst>
                                    </p:anim>
                                    <p:anim calcmode="lin" valueType="num">
                                      <p:cBhvr additive="base">
                                        <p:cTn id="8" dur="2000" fill="hold"/>
                                        <p:tgtEl>
                                          <p:spTgt spid="3"/>
                                        </p:tgtEl>
                                        <p:attrNameLst>
                                          <p:attrName>ppt_y</p:attrName>
                                        </p:attrNameLst>
                                      </p:cBhvr>
                                      <p:tavLst>
                                        <p:tav tm="0">
                                          <p:val>
                                            <p:strVal val="1+#ppt_h/2"/>
                                          </p:val>
                                        </p:tav>
                                        <p:tav tm="100000">
                                          <p:val>
                                            <p:strVal val="#ppt_y"/>
                                          </p:val>
                                        </p:tav>
                                      </p:tavLst>
                                    </p:anim>
                                  </p:childTnLst>
                                </p:cTn>
                              </p:par>
                              <p:par>
                                <p:cTn id="9" presetID="2" presetClass="entr" presetSubtype="12" fill="hold" grpId="0" nodeType="withEffect">
                                  <p:stCondLst>
                                    <p:cond delay="0"/>
                                  </p:stCondLst>
                                  <p:childTnLst>
                                    <p:set>
                                      <p:cBhvr>
                                        <p:cTn id="10" dur="1" fill="hold">
                                          <p:stCondLst>
                                            <p:cond delay="0"/>
                                          </p:stCondLst>
                                        </p:cTn>
                                        <p:tgtEl>
                                          <p:spTgt spid="26625"/>
                                        </p:tgtEl>
                                        <p:attrNameLst>
                                          <p:attrName>style.visibility</p:attrName>
                                        </p:attrNameLst>
                                      </p:cBhvr>
                                      <p:to>
                                        <p:strVal val="visible"/>
                                      </p:to>
                                    </p:set>
                                    <p:anim calcmode="lin" valueType="num">
                                      <p:cBhvr additive="base">
                                        <p:cTn id="11" dur="2000" fill="hold"/>
                                        <p:tgtEl>
                                          <p:spTgt spid="26625"/>
                                        </p:tgtEl>
                                        <p:attrNameLst>
                                          <p:attrName>ppt_x</p:attrName>
                                        </p:attrNameLst>
                                      </p:cBhvr>
                                      <p:tavLst>
                                        <p:tav tm="0">
                                          <p:val>
                                            <p:strVal val="0-#ppt_w/2"/>
                                          </p:val>
                                        </p:tav>
                                        <p:tav tm="100000">
                                          <p:val>
                                            <p:strVal val="#ppt_x"/>
                                          </p:val>
                                        </p:tav>
                                      </p:tavLst>
                                    </p:anim>
                                    <p:anim calcmode="lin" valueType="num">
                                      <p:cBhvr additive="base">
                                        <p:cTn id="12" dur="2000" fill="hold"/>
                                        <p:tgtEl>
                                          <p:spTgt spid="2662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5" grpId="0"/>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08EDD6FF-34D1-4C92-9F4F-52169CA82F72}" type="slidenum">
              <a:rPr lang="en-US" smtClean="0"/>
              <a:pPr/>
              <a:t>6</a:t>
            </a:fld>
            <a:endParaRPr lang="en-US"/>
          </a:p>
        </p:txBody>
      </p:sp>
      <p:pic>
        <p:nvPicPr>
          <p:cNvPr id="3" name="Picture 2" descr="1.jpg"/>
          <p:cNvPicPr>
            <a:picLocks noChangeAspect="1"/>
          </p:cNvPicPr>
          <p:nvPr/>
        </p:nvPicPr>
        <p:blipFill>
          <a:blip r:embed="rId2"/>
          <a:stretch>
            <a:fillRect/>
          </a:stretch>
        </p:blipFill>
        <p:spPr>
          <a:xfrm>
            <a:off x="0" y="184265"/>
            <a:ext cx="9144000" cy="6489469"/>
          </a:xfrm>
          <a:prstGeom prst="rect">
            <a:avLst/>
          </a:prstGeom>
        </p:spPr>
      </p:pic>
      <p:sp>
        <p:nvSpPr>
          <p:cNvPr id="4" name="TextBox 3"/>
          <p:cNvSpPr txBox="1"/>
          <p:nvPr/>
        </p:nvSpPr>
        <p:spPr>
          <a:xfrm>
            <a:off x="0" y="152400"/>
            <a:ext cx="9144000" cy="400110"/>
          </a:xfrm>
          <a:prstGeom prst="rect">
            <a:avLst/>
          </a:prstGeom>
          <a:solidFill>
            <a:schemeClr val="bg1"/>
          </a:solidFill>
        </p:spPr>
        <p:txBody>
          <a:bodyPr wrap="square" rtlCol="0">
            <a:spAutoFit/>
          </a:bodyPr>
          <a:lstStyle/>
          <a:p>
            <a:pPr algn="ctr"/>
            <a:r>
              <a:rPr lang="en-US" sz="2000" b="1" u="sng" dirty="0" smtClean="0">
                <a:solidFill>
                  <a:srgbClr val="00B050"/>
                </a:solidFill>
              </a:rPr>
              <a:t>CONVENTIONAL VACUUM SYSTEM</a:t>
            </a:r>
            <a:endParaRPr lang="en-US" sz="2000" b="1" u="sng" dirty="0">
              <a:solidFill>
                <a:srgbClr val="00B050"/>
              </a:solidFill>
            </a:endParaRPr>
          </a:p>
        </p:txBody>
      </p:sp>
    </p:spTree>
  </p:cSld>
  <p:clrMapOvr>
    <a:masterClrMapping/>
  </p:clrMapOvr>
  <p:transition spd="slow">
    <p:newsflash/>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2.jpg"/>
          <p:cNvPicPr>
            <a:picLocks noChangeAspect="1"/>
          </p:cNvPicPr>
          <p:nvPr/>
        </p:nvPicPr>
        <p:blipFill>
          <a:blip r:embed="rId2"/>
          <a:stretch>
            <a:fillRect/>
          </a:stretch>
        </p:blipFill>
        <p:spPr>
          <a:xfrm>
            <a:off x="0" y="245225"/>
            <a:ext cx="9144000" cy="6367549"/>
          </a:xfrm>
          <a:prstGeom prst="rect">
            <a:avLst/>
          </a:prstGeom>
        </p:spPr>
      </p:pic>
      <p:sp>
        <p:nvSpPr>
          <p:cNvPr id="2" name="Slide Number Placeholder 1"/>
          <p:cNvSpPr>
            <a:spLocks noGrp="1"/>
          </p:cNvSpPr>
          <p:nvPr>
            <p:ph type="sldNum" sz="quarter" idx="12"/>
          </p:nvPr>
        </p:nvSpPr>
        <p:spPr/>
        <p:txBody>
          <a:bodyPr/>
          <a:lstStyle/>
          <a:p>
            <a:fld id="{08EDD6FF-34D1-4C92-9F4F-52169CA82F72}" type="slidenum">
              <a:rPr lang="en-US" smtClean="0"/>
              <a:pPr/>
              <a:t>7</a:t>
            </a:fld>
            <a:endParaRPr lang="en-US"/>
          </a:p>
        </p:txBody>
      </p:sp>
      <p:sp>
        <p:nvSpPr>
          <p:cNvPr id="4" name="TextBox 3"/>
          <p:cNvSpPr txBox="1"/>
          <p:nvPr/>
        </p:nvSpPr>
        <p:spPr>
          <a:xfrm>
            <a:off x="0" y="533400"/>
            <a:ext cx="9144000" cy="400110"/>
          </a:xfrm>
          <a:prstGeom prst="rect">
            <a:avLst/>
          </a:prstGeom>
          <a:solidFill>
            <a:schemeClr val="bg1"/>
          </a:solidFill>
        </p:spPr>
        <p:txBody>
          <a:bodyPr wrap="square" rtlCol="0">
            <a:spAutoFit/>
          </a:bodyPr>
          <a:lstStyle/>
          <a:p>
            <a:pPr algn="ctr"/>
            <a:r>
              <a:rPr lang="en-US" sz="2000" b="1" u="sng" dirty="0" smtClean="0">
                <a:solidFill>
                  <a:srgbClr val="00B050"/>
                </a:solidFill>
              </a:rPr>
              <a:t>MODIFIED ISOLATED VACUUM SYSTEM</a:t>
            </a:r>
            <a:endParaRPr lang="en-US" sz="2000" b="1" u="sng" dirty="0">
              <a:solidFill>
                <a:srgbClr val="00B050"/>
              </a:solidFill>
            </a:endParaRPr>
          </a:p>
        </p:txBody>
      </p:sp>
    </p:spTree>
  </p:cSld>
  <p:clrMapOvr>
    <a:masterClrMapping/>
  </p:clrMapOvr>
  <p:transition spd="slow">
    <p:newsflash/>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228600" y="1371600"/>
            <a:ext cx="8458200" cy="450892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endParaRPr lang="en-US" sz="2000" dirty="0" smtClean="0">
              <a:latin typeface="Bookman Old Style" pitchFamily="18" charset="0"/>
            </a:endParaRPr>
          </a:p>
          <a:p>
            <a:pPr algn="just"/>
            <a:r>
              <a:rPr lang="en-US" sz="1900" dirty="0" smtClean="0">
                <a:latin typeface="Bookman Old Style" pitchFamily="18" charset="0"/>
              </a:rPr>
              <a:t>The existing conventional common low and high vacuums system at vacuum filter Heads is modified and is made isolated by provision of a separate independent vacuum line for both section of head. Separate independent vacuum pumps for each section of vacuum filters head are provided. The performance of vacuum filters after modification is monitored as under.</a:t>
            </a:r>
          </a:p>
          <a:p>
            <a:pPr algn="just"/>
            <a:endParaRPr lang="en-US" sz="1900" dirty="0" smtClean="0">
              <a:latin typeface="Bookman Old Style" pitchFamily="18" charset="0"/>
            </a:endParaRPr>
          </a:p>
          <a:p>
            <a:pPr marL="457200" lvl="0" indent="-457200" algn="just">
              <a:buFont typeface="+mj-lt"/>
              <a:buAutoNum type="arabicPeriod"/>
            </a:pPr>
            <a:r>
              <a:rPr lang="en-US" sz="1900" dirty="0" smtClean="0">
                <a:latin typeface="Bookman Old Style" pitchFamily="18" charset="0"/>
              </a:rPr>
              <a:t>The Vacuum at the both section of vacuum head are regularly monitored and recorded. (Annexure 1)</a:t>
            </a:r>
          </a:p>
          <a:p>
            <a:pPr marL="457200" lvl="0" indent="-457200" algn="just">
              <a:buFont typeface="+mj-lt"/>
              <a:buAutoNum type="arabicPeriod"/>
            </a:pPr>
            <a:endParaRPr lang="en-US" sz="1900" dirty="0" smtClean="0">
              <a:latin typeface="Bookman Old Style" pitchFamily="18" charset="0"/>
            </a:endParaRPr>
          </a:p>
          <a:p>
            <a:pPr marL="457200" lvl="0" indent="-457200" algn="just">
              <a:buFont typeface="+mj-lt"/>
              <a:buAutoNum type="arabicPeriod"/>
            </a:pPr>
            <a:r>
              <a:rPr lang="en-US" sz="1900" dirty="0" smtClean="0">
                <a:latin typeface="Bookman Old Style" pitchFamily="18" charset="0"/>
              </a:rPr>
              <a:t>Filter cake samples collected from mud drum are analyzed for </a:t>
            </a:r>
            <a:r>
              <a:rPr lang="en-US" sz="1900" dirty="0" err="1" smtClean="0">
                <a:latin typeface="Bookman Old Style" pitchFamily="18" charset="0"/>
              </a:rPr>
              <a:t>pol</a:t>
            </a:r>
            <a:r>
              <a:rPr lang="en-US" sz="1900" dirty="0" smtClean="0">
                <a:latin typeface="Bookman Old Style" pitchFamily="18" charset="0"/>
              </a:rPr>
              <a:t>% and moisture% in laboratory hourly. (Annexure 2 &amp; 2a)</a:t>
            </a:r>
          </a:p>
          <a:p>
            <a:pPr marL="457200" lvl="0" indent="-457200" algn="just">
              <a:buFont typeface="+mj-lt"/>
              <a:buAutoNum type="arabicPeriod"/>
            </a:pPr>
            <a:endParaRPr lang="en-US" sz="1900" dirty="0" smtClean="0">
              <a:latin typeface="Bookman Old Style" pitchFamily="18" charset="0"/>
            </a:endParaRPr>
          </a:p>
          <a:p>
            <a:pPr lvl="0" algn="just"/>
            <a:endParaRPr lang="en-US" sz="2000" dirty="0" smtClean="0">
              <a:latin typeface="Bookman Old Style" pitchFamily="18" charset="0"/>
            </a:endParaRPr>
          </a:p>
        </p:txBody>
      </p:sp>
      <p:sp>
        <p:nvSpPr>
          <p:cNvPr id="3" name="Rectangle 2"/>
          <p:cNvSpPr/>
          <p:nvPr/>
        </p:nvSpPr>
        <p:spPr>
          <a:xfrm>
            <a:off x="2590800" y="457200"/>
            <a:ext cx="3962399" cy="584775"/>
          </a:xfrm>
          <a:prstGeom prst="rect">
            <a:avLst/>
          </a:prstGeom>
        </p:spPr>
        <p:txBody>
          <a:bodyPr wrap="square">
            <a:spAutoFit/>
          </a:bodyPr>
          <a:lstStyle/>
          <a:p>
            <a:pPr lvl="0" algn="ctr" fontAlgn="base">
              <a:spcBef>
                <a:spcPct val="0"/>
              </a:spcBef>
              <a:spcAft>
                <a:spcPct val="0"/>
              </a:spcAft>
            </a:pPr>
            <a:r>
              <a:rPr lang="en-US" sz="3200" b="1" u="sng" dirty="0" smtClean="0">
                <a:solidFill>
                  <a:srgbClr val="00B050"/>
                </a:solidFill>
                <a:latin typeface="Bookman Old Style" pitchFamily="18" charset="0"/>
              </a:rPr>
              <a:t>METHOD</a:t>
            </a:r>
          </a:p>
        </p:txBody>
      </p:sp>
      <p:sp>
        <p:nvSpPr>
          <p:cNvPr id="4" name="Slide Number Placeholder 3"/>
          <p:cNvSpPr>
            <a:spLocks noGrp="1"/>
          </p:cNvSpPr>
          <p:nvPr>
            <p:ph type="sldNum" sz="quarter" idx="12"/>
          </p:nvPr>
        </p:nvSpPr>
        <p:spPr/>
        <p:txBody>
          <a:bodyPr/>
          <a:lstStyle/>
          <a:p>
            <a:fld id="{08EDD6FF-34D1-4C92-9F4F-52169CA82F72}" type="slidenum">
              <a:rPr lang="en-US" smtClean="0"/>
              <a:pPr/>
              <a:t>8</a:t>
            </a:fld>
            <a:endParaRPr lang="en-US"/>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2000" fill="hold"/>
                                        <p:tgtEl>
                                          <p:spTgt spid="3"/>
                                        </p:tgtEl>
                                        <p:attrNameLst>
                                          <p:attrName>ppt_x</p:attrName>
                                        </p:attrNameLst>
                                      </p:cBhvr>
                                      <p:tavLst>
                                        <p:tav tm="0">
                                          <p:val>
                                            <p:strVal val="1+#ppt_w/2"/>
                                          </p:val>
                                        </p:tav>
                                        <p:tav tm="100000">
                                          <p:val>
                                            <p:strVal val="#ppt_x"/>
                                          </p:val>
                                        </p:tav>
                                      </p:tavLst>
                                    </p:anim>
                                    <p:anim calcmode="lin" valueType="num">
                                      <p:cBhvr additive="base">
                                        <p:cTn id="8" dur="2000" fill="hold"/>
                                        <p:tgtEl>
                                          <p:spTgt spid="3"/>
                                        </p:tgtEl>
                                        <p:attrNameLst>
                                          <p:attrName>ppt_y</p:attrName>
                                        </p:attrNameLst>
                                      </p:cBhvr>
                                      <p:tavLst>
                                        <p:tav tm="0">
                                          <p:val>
                                            <p:strVal val="1+#ppt_h/2"/>
                                          </p:val>
                                        </p:tav>
                                        <p:tav tm="100000">
                                          <p:val>
                                            <p:strVal val="#ppt_y"/>
                                          </p:val>
                                        </p:tav>
                                      </p:tavLst>
                                    </p:anim>
                                  </p:childTnLst>
                                </p:cTn>
                              </p:par>
                              <p:par>
                                <p:cTn id="9" presetID="2" presetClass="entr" presetSubtype="6" fill="hold" grpId="0" nodeType="withEffect">
                                  <p:stCondLst>
                                    <p:cond delay="0"/>
                                  </p:stCondLst>
                                  <p:childTnLst>
                                    <p:set>
                                      <p:cBhvr>
                                        <p:cTn id="10" dur="1" fill="hold">
                                          <p:stCondLst>
                                            <p:cond delay="0"/>
                                          </p:stCondLst>
                                        </p:cTn>
                                        <p:tgtEl>
                                          <p:spTgt spid="26625"/>
                                        </p:tgtEl>
                                        <p:attrNameLst>
                                          <p:attrName>style.visibility</p:attrName>
                                        </p:attrNameLst>
                                      </p:cBhvr>
                                      <p:to>
                                        <p:strVal val="visible"/>
                                      </p:to>
                                    </p:set>
                                    <p:anim calcmode="lin" valueType="num">
                                      <p:cBhvr additive="base">
                                        <p:cTn id="11" dur="2000" fill="hold"/>
                                        <p:tgtEl>
                                          <p:spTgt spid="26625"/>
                                        </p:tgtEl>
                                        <p:attrNameLst>
                                          <p:attrName>ppt_x</p:attrName>
                                        </p:attrNameLst>
                                      </p:cBhvr>
                                      <p:tavLst>
                                        <p:tav tm="0">
                                          <p:val>
                                            <p:strVal val="1+#ppt_w/2"/>
                                          </p:val>
                                        </p:tav>
                                        <p:tav tm="100000">
                                          <p:val>
                                            <p:strVal val="#ppt_x"/>
                                          </p:val>
                                        </p:tav>
                                      </p:tavLst>
                                    </p:anim>
                                    <p:anim calcmode="lin" valueType="num">
                                      <p:cBhvr additive="base">
                                        <p:cTn id="12" dur="2000" fill="hold"/>
                                        <p:tgtEl>
                                          <p:spTgt spid="2662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5" grpId="0"/>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304800" y="1143000"/>
            <a:ext cx="8458200" cy="470898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lvl="0" indent="-457200"/>
            <a:r>
              <a:rPr lang="en-US" sz="2000" dirty="0" smtClean="0">
                <a:latin typeface="Bookman Old Style" pitchFamily="18" charset="0"/>
              </a:rPr>
              <a:t>3. 	The spray pond water is analyzed for pH and </a:t>
            </a:r>
            <a:r>
              <a:rPr lang="en-US" sz="2000" dirty="0" err="1" smtClean="0">
                <a:latin typeface="Bookman Old Style" pitchFamily="18" charset="0"/>
              </a:rPr>
              <a:t>pol</a:t>
            </a:r>
            <a:r>
              <a:rPr lang="en-US" sz="2000" dirty="0" smtClean="0">
                <a:latin typeface="Bookman Old Style" pitchFamily="18" charset="0"/>
              </a:rPr>
              <a:t>% in laboratory hourly. (Annexure 3 &amp; 3a)</a:t>
            </a:r>
          </a:p>
          <a:p>
            <a:pPr marL="457200" lvl="0" indent="-457200">
              <a:buFont typeface="+mj-lt"/>
              <a:buAutoNum type="arabicPeriod"/>
            </a:pPr>
            <a:endParaRPr lang="en-US" sz="2000" dirty="0" smtClean="0">
              <a:latin typeface="Bookman Old Style" pitchFamily="18" charset="0"/>
            </a:endParaRPr>
          </a:p>
          <a:p>
            <a:pPr marL="457200" lvl="0" indent="-457200"/>
            <a:r>
              <a:rPr lang="en-US" sz="2000" dirty="0" smtClean="0">
                <a:latin typeface="Bookman Old Style" pitchFamily="18" charset="0"/>
              </a:rPr>
              <a:t>4. 	Quantity and temperature of showering water has been monitored and recorded hourly in laboratory. (Annexure 5)</a:t>
            </a:r>
          </a:p>
          <a:p>
            <a:pPr marL="457200" lvl="0" indent="-457200">
              <a:buFont typeface="+mj-lt"/>
              <a:buAutoNum type="arabicPeriod"/>
            </a:pPr>
            <a:endParaRPr lang="en-US" sz="2000" dirty="0" smtClean="0">
              <a:latin typeface="Bookman Old Style" pitchFamily="18" charset="0"/>
            </a:endParaRPr>
          </a:p>
          <a:p>
            <a:pPr marL="457200" lvl="0" indent="-457200"/>
            <a:r>
              <a:rPr lang="en-US" sz="2000" dirty="0" smtClean="0">
                <a:latin typeface="Bookman Old Style" pitchFamily="18" charset="0"/>
              </a:rPr>
              <a:t>5.	Performance of pan boiling is regularly monitored by the pan boiling time of each category of </a:t>
            </a:r>
            <a:r>
              <a:rPr lang="en-US" sz="2000" dirty="0" err="1" smtClean="0">
                <a:latin typeface="Bookman Old Style" pitchFamily="18" charset="0"/>
              </a:rPr>
              <a:t>massecuite</a:t>
            </a:r>
            <a:r>
              <a:rPr lang="en-US" sz="2000" dirty="0" smtClean="0">
                <a:latin typeface="Bookman Old Style" pitchFamily="18" charset="0"/>
              </a:rPr>
              <a:t> shift wise/Daily Basis. (Annexure 5)</a:t>
            </a:r>
          </a:p>
          <a:p>
            <a:pPr marL="457200" lvl="0" indent="-457200">
              <a:buFont typeface="+mj-lt"/>
              <a:buAutoNum type="arabicPeriod"/>
            </a:pPr>
            <a:endParaRPr lang="en-US" sz="2000" dirty="0" smtClean="0">
              <a:latin typeface="Bookman Old Style" pitchFamily="18" charset="0"/>
            </a:endParaRPr>
          </a:p>
          <a:p>
            <a:pPr marL="457200" lvl="0" indent="-457200"/>
            <a:r>
              <a:rPr lang="en-US" sz="2000" dirty="0" smtClean="0">
                <a:latin typeface="Bookman Old Style" pitchFamily="18" charset="0"/>
              </a:rPr>
              <a:t>6.	ICUMSA of sugar produced grade wise is analyzed and recorded on daily basis in laboratory. (Annexure 5)</a:t>
            </a:r>
          </a:p>
          <a:p>
            <a:r>
              <a:rPr lang="en-US" sz="2000" dirty="0" smtClean="0">
                <a:latin typeface="Bookman Old Style" pitchFamily="18" charset="0"/>
              </a:rPr>
              <a:t> </a:t>
            </a:r>
          </a:p>
          <a:p>
            <a:r>
              <a:rPr lang="en-US" sz="2000" dirty="0" smtClean="0">
                <a:latin typeface="Bookman Old Style" pitchFamily="18" charset="0"/>
              </a:rPr>
              <a:t>Note: (All the analyses are conducted according to PSST Laboratory Manual for uniform method of analysis)</a:t>
            </a:r>
            <a:endParaRPr lang="en-US" sz="2000" dirty="0">
              <a:latin typeface="Bookman Old Style" pitchFamily="18" charset="0"/>
            </a:endParaRPr>
          </a:p>
        </p:txBody>
      </p:sp>
      <p:sp>
        <p:nvSpPr>
          <p:cNvPr id="3" name="Rectangle 2"/>
          <p:cNvSpPr/>
          <p:nvPr/>
        </p:nvSpPr>
        <p:spPr>
          <a:xfrm>
            <a:off x="2590800" y="228600"/>
            <a:ext cx="3962399" cy="584775"/>
          </a:xfrm>
          <a:prstGeom prst="rect">
            <a:avLst/>
          </a:prstGeom>
        </p:spPr>
        <p:txBody>
          <a:bodyPr wrap="square">
            <a:spAutoFit/>
          </a:bodyPr>
          <a:lstStyle/>
          <a:p>
            <a:pPr lvl="0" algn="ctr" fontAlgn="base">
              <a:spcBef>
                <a:spcPct val="0"/>
              </a:spcBef>
              <a:spcAft>
                <a:spcPct val="0"/>
              </a:spcAft>
            </a:pPr>
            <a:r>
              <a:rPr lang="en-US" sz="3200" b="1" u="sng" dirty="0" smtClean="0">
                <a:solidFill>
                  <a:srgbClr val="00B050"/>
                </a:solidFill>
                <a:latin typeface="Bookman Old Style" pitchFamily="18" charset="0"/>
              </a:rPr>
              <a:t>METHOD</a:t>
            </a:r>
          </a:p>
        </p:txBody>
      </p:sp>
      <p:sp>
        <p:nvSpPr>
          <p:cNvPr id="4" name="Slide Number Placeholder 3"/>
          <p:cNvSpPr>
            <a:spLocks noGrp="1"/>
          </p:cNvSpPr>
          <p:nvPr>
            <p:ph type="sldNum" sz="quarter" idx="12"/>
          </p:nvPr>
        </p:nvSpPr>
        <p:spPr/>
        <p:txBody>
          <a:bodyPr/>
          <a:lstStyle/>
          <a:p>
            <a:fld id="{08EDD6FF-34D1-4C92-9F4F-52169CA82F72}" type="slidenum">
              <a:rPr lang="en-US" smtClean="0"/>
              <a:pPr/>
              <a:t>9</a:t>
            </a:fld>
            <a:endParaRPr lang="en-US"/>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2000" fill="hold"/>
                                        <p:tgtEl>
                                          <p:spTgt spid="3"/>
                                        </p:tgtEl>
                                        <p:attrNameLst>
                                          <p:attrName>ppt_x</p:attrName>
                                        </p:attrNameLst>
                                      </p:cBhvr>
                                      <p:tavLst>
                                        <p:tav tm="0">
                                          <p:val>
                                            <p:strVal val="1+#ppt_w/2"/>
                                          </p:val>
                                        </p:tav>
                                        <p:tav tm="100000">
                                          <p:val>
                                            <p:strVal val="#ppt_x"/>
                                          </p:val>
                                        </p:tav>
                                      </p:tavLst>
                                    </p:anim>
                                    <p:anim calcmode="lin" valueType="num">
                                      <p:cBhvr additive="base">
                                        <p:cTn id="8" dur="2000" fill="hold"/>
                                        <p:tgtEl>
                                          <p:spTgt spid="3"/>
                                        </p:tgtEl>
                                        <p:attrNameLst>
                                          <p:attrName>ppt_y</p:attrName>
                                        </p:attrNameLst>
                                      </p:cBhvr>
                                      <p:tavLst>
                                        <p:tav tm="0">
                                          <p:val>
                                            <p:strVal val="1+#ppt_h/2"/>
                                          </p:val>
                                        </p:tav>
                                        <p:tav tm="100000">
                                          <p:val>
                                            <p:strVal val="#ppt_y"/>
                                          </p:val>
                                        </p:tav>
                                      </p:tavLst>
                                    </p:anim>
                                  </p:childTnLst>
                                </p:cTn>
                              </p:par>
                              <p:par>
                                <p:cTn id="9" presetID="2" presetClass="entr" presetSubtype="6" fill="hold" grpId="0" nodeType="withEffect">
                                  <p:stCondLst>
                                    <p:cond delay="0"/>
                                  </p:stCondLst>
                                  <p:childTnLst>
                                    <p:set>
                                      <p:cBhvr>
                                        <p:cTn id="10" dur="1" fill="hold">
                                          <p:stCondLst>
                                            <p:cond delay="0"/>
                                          </p:stCondLst>
                                        </p:cTn>
                                        <p:tgtEl>
                                          <p:spTgt spid="26625"/>
                                        </p:tgtEl>
                                        <p:attrNameLst>
                                          <p:attrName>style.visibility</p:attrName>
                                        </p:attrNameLst>
                                      </p:cBhvr>
                                      <p:to>
                                        <p:strVal val="visible"/>
                                      </p:to>
                                    </p:set>
                                    <p:anim calcmode="lin" valueType="num">
                                      <p:cBhvr additive="base">
                                        <p:cTn id="11" dur="2000" fill="hold"/>
                                        <p:tgtEl>
                                          <p:spTgt spid="26625"/>
                                        </p:tgtEl>
                                        <p:attrNameLst>
                                          <p:attrName>ppt_x</p:attrName>
                                        </p:attrNameLst>
                                      </p:cBhvr>
                                      <p:tavLst>
                                        <p:tav tm="0">
                                          <p:val>
                                            <p:strVal val="1+#ppt_w/2"/>
                                          </p:val>
                                        </p:tav>
                                        <p:tav tm="100000">
                                          <p:val>
                                            <p:strVal val="#ppt_x"/>
                                          </p:val>
                                        </p:tav>
                                      </p:tavLst>
                                    </p:anim>
                                    <p:anim calcmode="lin" valueType="num">
                                      <p:cBhvr additive="base">
                                        <p:cTn id="12" dur="2000" fill="hold"/>
                                        <p:tgtEl>
                                          <p:spTgt spid="2662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5" grpId="0"/>
      <p:bldP spid="3"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3250</TotalTime>
  <Words>1269</Words>
  <Application>Microsoft Office PowerPoint</Application>
  <PresentationFormat>On-screen Show (4:3)</PresentationFormat>
  <Paragraphs>218</Paragraphs>
  <Slides>33</Slides>
  <Notes>1</Notes>
  <HiddenSlides>0</HiddenSlides>
  <MMClips>0</MMClips>
  <ScaleCrop>false</ScaleCrop>
  <HeadingPairs>
    <vt:vector size="6" baseType="variant">
      <vt:variant>
        <vt:lpstr>Theme</vt:lpstr>
      </vt:variant>
      <vt:variant>
        <vt:i4>2</vt:i4>
      </vt:variant>
      <vt:variant>
        <vt:lpstr>Slide Titles</vt:lpstr>
      </vt:variant>
      <vt:variant>
        <vt:i4>33</vt:i4>
      </vt:variant>
      <vt:variant>
        <vt:lpstr>Custom Shows</vt:lpstr>
      </vt:variant>
      <vt:variant>
        <vt:i4>1</vt:i4>
      </vt:variant>
    </vt:vector>
  </HeadingPairs>
  <TitlesOfParts>
    <vt:vector size="36" baseType="lpstr">
      <vt:lpstr>Flow</vt:lpstr>
      <vt:lpstr>Aspect</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Custom Show 1</vt:lpstr>
    </vt:vector>
  </TitlesOfParts>
  <Company>Shamim Sugar Mills Ltd.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Farooqahmad</dc:creator>
  <cp:lastModifiedBy>process</cp:lastModifiedBy>
  <cp:revision>1005</cp:revision>
  <dcterms:created xsi:type="dcterms:W3CDTF">2012-04-19T08:02:24Z</dcterms:created>
  <dcterms:modified xsi:type="dcterms:W3CDTF">2016-09-17T09:26:04Z</dcterms:modified>
</cp:coreProperties>
</file>